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5"/>
    <p:sldMasterId id="214748368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Lst>
  <p:sldSz cy="5143500" cx="9144000"/>
  <p:notesSz cx="6858000" cy="9144000"/>
  <p:embeddedFontLst>
    <p:embeddedFont>
      <p:font typeface="Catamaran"/>
      <p:regular r:id="rId32"/>
      <p:bold r:id="rId33"/>
    </p:embeddedFont>
    <p:embeddedFont>
      <p:font typeface="Roboto"/>
      <p:regular r:id="rId34"/>
      <p:bold r:id="rId35"/>
      <p:italic r:id="rId36"/>
      <p:boldItalic r:id="rId37"/>
    </p:embeddedFont>
    <p:embeddedFont>
      <p:font typeface="Montserrat"/>
      <p:regular r:id="rId38"/>
      <p:bold r:id="rId39"/>
      <p:italic r:id="rId40"/>
      <p:boldItalic r:id="rId41"/>
    </p:embeddedFont>
    <p:embeddedFont>
      <p:font typeface="Lato"/>
      <p:regular r:id="rId42"/>
      <p:bold r:id="rId43"/>
      <p:italic r:id="rId44"/>
      <p:boldItalic r:id="rId45"/>
    </p:embeddedFont>
    <p:embeddedFont>
      <p:font typeface="Fira Sans Extra Condensed Medium"/>
      <p:regular r:id="rId46"/>
      <p:bold r:id="rId47"/>
      <p:italic r:id="rId48"/>
      <p:boldItalic r:id="rId49"/>
    </p:embeddedFont>
    <p:embeddedFont>
      <p:font typeface="Livvic"/>
      <p:regular r:id="rId50"/>
      <p:bold r:id="rId51"/>
      <p:italic r:id="rId52"/>
      <p:boldItalic r:id="rId53"/>
    </p:embeddedFont>
    <p:embeddedFont>
      <p:font typeface="Catamaran Light"/>
      <p:regular r:id="rId54"/>
      <p:bold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A2C4B9A-B1C1-4C2F-9CF3-939431DA6251}">
  <a:tblStyle styleId="{6A2C4B9A-B1C1-4C2F-9CF3-939431DA625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italic.fntdata"/><Relationship Id="rId42" Type="http://schemas.openxmlformats.org/officeDocument/2006/relationships/font" Target="fonts/Lato-regular.fntdata"/><Relationship Id="rId41" Type="http://schemas.openxmlformats.org/officeDocument/2006/relationships/font" Target="fonts/Montserrat-boldItalic.fntdata"/><Relationship Id="rId44" Type="http://schemas.openxmlformats.org/officeDocument/2006/relationships/font" Target="fonts/Lato-italic.fntdata"/><Relationship Id="rId43" Type="http://schemas.openxmlformats.org/officeDocument/2006/relationships/font" Target="fonts/Lato-bold.fntdata"/><Relationship Id="rId46" Type="http://schemas.openxmlformats.org/officeDocument/2006/relationships/font" Target="fonts/FiraSansExtraCondensedMedium-regular.fntdata"/><Relationship Id="rId45" Type="http://schemas.openxmlformats.org/officeDocument/2006/relationships/font" Target="fonts/Lato-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FiraSansExtraCondensedMedium-italic.fntdata"/><Relationship Id="rId47" Type="http://schemas.openxmlformats.org/officeDocument/2006/relationships/font" Target="fonts/FiraSansExtraCondensedMedium-bold.fntdata"/><Relationship Id="rId49" Type="http://schemas.openxmlformats.org/officeDocument/2006/relationships/font" Target="fonts/FiraSansExtraCondensedMedium-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font" Target="fonts/Catamaran-bold.fntdata"/><Relationship Id="rId32" Type="http://schemas.openxmlformats.org/officeDocument/2006/relationships/font" Target="fonts/Catamaran-regular.fntdata"/><Relationship Id="rId35" Type="http://schemas.openxmlformats.org/officeDocument/2006/relationships/font" Target="fonts/Roboto-bold.fntdata"/><Relationship Id="rId34" Type="http://schemas.openxmlformats.org/officeDocument/2006/relationships/font" Target="fonts/Roboto-regular.fntdata"/><Relationship Id="rId37" Type="http://schemas.openxmlformats.org/officeDocument/2006/relationships/font" Target="fonts/Roboto-boldItalic.fntdata"/><Relationship Id="rId36" Type="http://schemas.openxmlformats.org/officeDocument/2006/relationships/font" Target="fonts/Roboto-italic.fntdata"/><Relationship Id="rId39" Type="http://schemas.openxmlformats.org/officeDocument/2006/relationships/font" Target="fonts/Montserrat-bold.fntdata"/><Relationship Id="rId38" Type="http://schemas.openxmlformats.org/officeDocument/2006/relationships/font" Target="fonts/Montserrat-regular.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Livvic-bold.fntdata"/><Relationship Id="rId50" Type="http://schemas.openxmlformats.org/officeDocument/2006/relationships/font" Target="fonts/Livvic-regular.fntdata"/><Relationship Id="rId53" Type="http://schemas.openxmlformats.org/officeDocument/2006/relationships/font" Target="fonts/Livvic-boldItalic.fntdata"/><Relationship Id="rId52" Type="http://schemas.openxmlformats.org/officeDocument/2006/relationships/font" Target="fonts/Livvic-italic.fntdata"/><Relationship Id="rId11" Type="http://schemas.openxmlformats.org/officeDocument/2006/relationships/slide" Target="slides/slide4.xml"/><Relationship Id="rId55" Type="http://schemas.openxmlformats.org/officeDocument/2006/relationships/font" Target="fonts/CatamaranLight-bold.fntdata"/><Relationship Id="rId10" Type="http://schemas.openxmlformats.org/officeDocument/2006/relationships/slide" Target="slides/slide3.xml"/><Relationship Id="rId54" Type="http://schemas.openxmlformats.org/officeDocument/2006/relationships/font" Target="fonts/CatamaranLight-regular.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jpg>
</file>

<file path=ppt/media/image12.png>
</file>

<file path=ppt/media/image13.png>
</file>

<file path=ppt/media/image14.jpg>
</file>

<file path=ppt/media/image15.png>
</file>

<file path=ppt/media/image2.png>
</file>

<file path=ppt/media/image3.png>
</file>

<file path=ppt/media/image4.pn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youtube.com/watch?v=Kp6IwV_ks70"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8d2ebea2e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8d2ebea2e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8d3a88e941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8d3a88e941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99684492d7_3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99684492d7_3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8d3a88e94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18d3a88e94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a39bdea9c7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a39bdea9c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952498f0ab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952498f0ab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952498f0ab_5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952498f0ab_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https://www.youtube.com/watch?v=Kp6IwV_ks70</a:t>
            </a:r>
            <a:r>
              <a:rPr lang="en"/>
              <a: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19b5042b96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19b5042b96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99684492d7_3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99684492d7_3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99684492d7_3_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199684492d7_3_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99684492d7_3_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199684492d7_3_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8d2ebea2ee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8d2ebea2ee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1952498f0a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1952498f0a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19b5042b96c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19b5042b96c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99684492d7_3_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199684492d7_3_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a180fe5e2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a180fe5e2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199684492d7_3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199684492d7_3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99684492d7_3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99684492d7_3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latin typeface="Catamaran Light"/>
                <a:ea typeface="Catamaran Light"/>
                <a:cs typeface="Catamaran Light"/>
                <a:sym typeface="Catamaran Light"/>
              </a:rPr>
              <a:t>*this is where i can explain how i assumed this would be simple as it should only be 180 degrees and how i was wrong but the mistake carries through to the preliminary designs. </a:t>
            </a:r>
            <a:endParaRPr sz="14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8d2ebea2ee_0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8d2ebea2ee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99684492d7_3_9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99684492d7_3_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9445b4c310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9445b4c310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8d3a88e94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8d3a88e94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8d3a88e94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8d3a88e94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9b5042b96c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9b5042b96c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130" name="Shape 130"/>
        <p:cNvGrpSpPr/>
        <p:nvPr/>
      </p:nvGrpSpPr>
      <p:grpSpPr>
        <a:xfrm>
          <a:off x="0" y="0"/>
          <a:ext cx="0" cy="0"/>
          <a:chOff x="0" y="0"/>
          <a:chExt cx="0" cy="0"/>
        </a:xfrm>
      </p:grpSpPr>
      <p:sp>
        <p:nvSpPr>
          <p:cNvPr id="131" name="Google Shape;131;p13"/>
          <p:cNvSpPr txBox="1"/>
          <p:nvPr>
            <p:ph type="ctrTitle"/>
          </p:nvPr>
        </p:nvSpPr>
        <p:spPr>
          <a:xfrm>
            <a:off x="1039575" y="1701225"/>
            <a:ext cx="4592400" cy="1782300"/>
          </a:xfrm>
          <a:prstGeom prst="rect">
            <a:avLst/>
          </a:prstGeom>
        </p:spPr>
        <p:txBody>
          <a:bodyPr anchorCtr="0" anchor="b"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p:txBody>
      </p:sp>
      <p:sp>
        <p:nvSpPr>
          <p:cNvPr id="132" name="Google Shape;132;p13"/>
          <p:cNvSpPr txBox="1"/>
          <p:nvPr>
            <p:ph idx="1" type="subTitle"/>
          </p:nvPr>
        </p:nvSpPr>
        <p:spPr>
          <a:xfrm>
            <a:off x="1039575" y="3206400"/>
            <a:ext cx="2402100" cy="717000"/>
          </a:xfrm>
          <a:prstGeom prst="rect">
            <a:avLst/>
          </a:prstGeom>
        </p:spPr>
        <p:txBody>
          <a:bodyPr anchorCtr="0" anchor="b" bIns="91425" lIns="91425" spcFirstLastPara="1" rIns="91425" wrap="square" tIns="91425">
            <a:normAutofit/>
          </a:bodyPr>
          <a:lstStyle>
            <a:lvl1pPr lvl="0" rtl="0">
              <a:lnSpc>
                <a:spcPct val="100000"/>
              </a:lnSpc>
              <a:spcBef>
                <a:spcPts val="0"/>
              </a:spcBef>
              <a:spcAft>
                <a:spcPts val="0"/>
              </a:spcAft>
              <a:buClr>
                <a:srgbClr val="000000"/>
              </a:buClr>
              <a:buSzPts val="13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136" name="Shape 136"/>
        <p:cNvGrpSpPr/>
        <p:nvPr/>
      </p:nvGrpSpPr>
      <p:grpSpPr>
        <a:xfrm>
          <a:off x="0" y="0"/>
          <a:ext cx="0" cy="0"/>
          <a:chOff x="0" y="0"/>
          <a:chExt cx="0" cy="0"/>
        </a:xfrm>
      </p:grpSpPr>
      <p:sp>
        <p:nvSpPr>
          <p:cNvPr id="137" name="Google Shape;137;p15"/>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p:txBody>
      </p:sp>
      <p:sp>
        <p:nvSpPr>
          <p:cNvPr id="138" name="Google Shape;138;p15"/>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39" name="Shape 139"/>
        <p:cNvGrpSpPr/>
        <p:nvPr/>
      </p:nvGrpSpPr>
      <p:grpSpPr>
        <a:xfrm>
          <a:off x="0" y="0"/>
          <a:ext cx="0" cy="0"/>
          <a:chOff x="0" y="0"/>
          <a:chExt cx="0" cy="0"/>
        </a:xfrm>
      </p:grpSpPr>
      <p:sp>
        <p:nvSpPr>
          <p:cNvPr id="140" name="Google Shape;140;p16"/>
          <p:cNvSpPr txBox="1"/>
          <p:nvPr>
            <p:ph type="ctrTitle"/>
          </p:nvPr>
        </p:nvSpPr>
        <p:spPr>
          <a:xfrm>
            <a:off x="3423902" y="38747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41" name="Google Shape;141;p16"/>
          <p:cNvSpPr txBox="1"/>
          <p:nvPr>
            <p:ph idx="1" type="subTitle"/>
          </p:nvPr>
        </p:nvSpPr>
        <p:spPr>
          <a:xfrm>
            <a:off x="3423900" y="802521"/>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2" name="Google Shape;142;p16"/>
          <p:cNvSpPr txBox="1"/>
          <p:nvPr>
            <p:ph hasCustomPrompt="1" idx="2" type="title"/>
          </p:nvPr>
        </p:nvSpPr>
        <p:spPr>
          <a:xfrm>
            <a:off x="2023007" y="654113"/>
            <a:ext cx="17391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43" name="Google Shape;143;p16"/>
          <p:cNvSpPr txBox="1"/>
          <p:nvPr>
            <p:ph idx="3" type="ctrTitle"/>
          </p:nvPr>
        </p:nvSpPr>
        <p:spPr>
          <a:xfrm>
            <a:off x="3425264" y="1224286"/>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44" name="Google Shape;144;p16"/>
          <p:cNvSpPr txBox="1"/>
          <p:nvPr>
            <p:ph idx="4" type="subTitle"/>
          </p:nvPr>
        </p:nvSpPr>
        <p:spPr>
          <a:xfrm>
            <a:off x="3425259" y="1638859"/>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5" name="Google Shape;145;p16"/>
          <p:cNvSpPr txBox="1"/>
          <p:nvPr>
            <p:ph hasCustomPrompt="1" idx="5" type="title"/>
          </p:nvPr>
        </p:nvSpPr>
        <p:spPr>
          <a:xfrm>
            <a:off x="2023007" y="1488788"/>
            <a:ext cx="1615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46" name="Google Shape;146;p16"/>
          <p:cNvSpPr txBox="1"/>
          <p:nvPr>
            <p:ph idx="6" type="ctrTitle"/>
          </p:nvPr>
        </p:nvSpPr>
        <p:spPr>
          <a:xfrm>
            <a:off x="3427999" y="206109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47" name="Google Shape;147;p16"/>
          <p:cNvSpPr txBox="1"/>
          <p:nvPr>
            <p:ph idx="7" type="subTitle"/>
          </p:nvPr>
        </p:nvSpPr>
        <p:spPr>
          <a:xfrm>
            <a:off x="3427997" y="2475197"/>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8" name="Google Shape;148;p16"/>
          <p:cNvSpPr txBox="1"/>
          <p:nvPr>
            <p:ph hasCustomPrompt="1" idx="8" type="title"/>
          </p:nvPr>
        </p:nvSpPr>
        <p:spPr>
          <a:xfrm>
            <a:off x="2023007" y="232346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49" name="Google Shape;149;p16"/>
          <p:cNvSpPr txBox="1"/>
          <p:nvPr>
            <p:ph idx="9" type="ctrTitle"/>
          </p:nvPr>
        </p:nvSpPr>
        <p:spPr>
          <a:xfrm rot="5400000">
            <a:off x="6601629"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50" name="Google Shape;150;p16"/>
          <p:cNvSpPr txBox="1"/>
          <p:nvPr>
            <p:ph idx="13" type="ctrTitle"/>
          </p:nvPr>
        </p:nvSpPr>
        <p:spPr>
          <a:xfrm>
            <a:off x="3427999" y="2897911"/>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51" name="Google Shape;151;p16"/>
          <p:cNvSpPr txBox="1"/>
          <p:nvPr>
            <p:ph idx="14" type="subTitle"/>
          </p:nvPr>
        </p:nvSpPr>
        <p:spPr>
          <a:xfrm>
            <a:off x="3427997" y="331153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52" name="Google Shape;152;p16"/>
          <p:cNvSpPr txBox="1"/>
          <p:nvPr>
            <p:ph hasCustomPrompt="1" idx="15" type="title"/>
          </p:nvPr>
        </p:nvSpPr>
        <p:spPr>
          <a:xfrm>
            <a:off x="2023007" y="3158138"/>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3" name="Google Shape;153;p16"/>
          <p:cNvSpPr txBox="1"/>
          <p:nvPr>
            <p:ph idx="16" type="ctrTitle"/>
          </p:nvPr>
        </p:nvSpPr>
        <p:spPr>
          <a:xfrm>
            <a:off x="3427999" y="373472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54" name="Google Shape;154;p16"/>
          <p:cNvSpPr txBox="1"/>
          <p:nvPr>
            <p:ph idx="17" type="subTitle"/>
          </p:nvPr>
        </p:nvSpPr>
        <p:spPr>
          <a:xfrm>
            <a:off x="3427997" y="4147872"/>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55" name="Google Shape;155;p16"/>
          <p:cNvSpPr txBox="1"/>
          <p:nvPr>
            <p:ph hasCustomPrompt="1" idx="18" type="title"/>
          </p:nvPr>
        </p:nvSpPr>
        <p:spPr>
          <a:xfrm>
            <a:off x="2023007" y="399281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3">
    <p:spTree>
      <p:nvGrpSpPr>
        <p:cNvPr id="156" name="Shape 156"/>
        <p:cNvGrpSpPr/>
        <p:nvPr/>
      </p:nvGrpSpPr>
      <p:grpSpPr>
        <a:xfrm>
          <a:off x="0" y="0"/>
          <a:ext cx="0" cy="0"/>
          <a:chOff x="0" y="0"/>
          <a:chExt cx="0" cy="0"/>
        </a:xfrm>
      </p:grpSpPr>
      <p:sp>
        <p:nvSpPr>
          <p:cNvPr id="157" name="Google Shape;157;p17"/>
          <p:cNvSpPr txBox="1"/>
          <p:nvPr>
            <p:ph type="title"/>
          </p:nvPr>
        </p:nvSpPr>
        <p:spPr>
          <a:xfrm>
            <a:off x="672375" y="1432475"/>
            <a:ext cx="3498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p:txBody>
      </p:sp>
      <p:sp>
        <p:nvSpPr>
          <p:cNvPr id="158" name="Google Shape;158;p17"/>
          <p:cNvSpPr txBox="1"/>
          <p:nvPr>
            <p:ph idx="1" type="subTitle"/>
          </p:nvPr>
        </p:nvSpPr>
        <p:spPr>
          <a:xfrm flipH="1">
            <a:off x="1667175" y="2154225"/>
            <a:ext cx="25032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27_1_1">
    <p:spTree>
      <p:nvGrpSpPr>
        <p:cNvPr id="159" name="Shape 159"/>
        <p:cNvGrpSpPr/>
        <p:nvPr/>
      </p:nvGrpSpPr>
      <p:grpSpPr>
        <a:xfrm>
          <a:off x="0" y="0"/>
          <a:ext cx="0" cy="0"/>
          <a:chOff x="0" y="0"/>
          <a:chExt cx="0" cy="0"/>
        </a:xfrm>
      </p:grpSpPr>
      <p:sp>
        <p:nvSpPr>
          <p:cNvPr id="160" name="Google Shape;160;p18"/>
          <p:cNvSpPr txBox="1"/>
          <p:nvPr>
            <p:ph type="ctrTitle"/>
          </p:nvPr>
        </p:nvSpPr>
        <p:spPr>
          <a:xfrm>
            <a:off x="631875" y="842025"/>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1" name="Google Shape;161;p18"/>
          <p:cNvSpPr txBox="1"/>
          <p:nvPr>
            <p:ph idx="1" type="subTitle"/>
          </p:nvPr>
        </p:nvSpPr>
        <p:spPr>
          <a:xfrm>
            <a:off x="631884" y="1410841"/>
            <a:ext cx="2480700" cy="5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62" name="Google Shape;162;p18"/>
          <p:cNvSpPr txBox="1"/>
          <p:nvPr>
            <p:ph idx="2" type="ctrTitle"/>
          </p:nvPr>
        </p:nvSpPr>
        <p:spPr>
          <a:xfrm>
            <a:off x="4213664" y="842025"/>
            <a:ext cx="26979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3" name="Google Shape;163;p18"/>
          <p:cNvSpPr txBox="1"/>
          <p:nvPr>
            <p:ph idx="3" type="subTitle"/>
          </p:nvPr>
        </p:nvSpPr>
        <p:spPr>
          <a:xfrm>
            <a:off x="4213664" y="1410841"/>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64" name="Google Shape;164;p18"/>
          <p:cNvSpPr txBox="1"/>
          <p:nvPr>
            <p:ph idx="4" type="ctrTitle"/>
          </p:nvPr>
        </p:nvSpPr>
        <p:spPr>
          <a:xfrm>
            <a:off x="631883" y="3331927"/>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5" name="Google Shape;165;p18"/>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66" name="Google Shape;166;p18"/>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67" name="Google Shape;167;p18"/>
          <p:cNvSpPr txBox="1"/>
          <p:nvPr>
            <p:ph idx="7" type="ctrTitle"/>
          </p:nvPr>
        </p:nvSpPr>
        <p:spPr>
          <a:xfrm>
            <a:off x="4213664" y="3331934"/>
            <a:ext cx="25860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8" name="Google Shape;168;p18"/>
          <p:cNvSpPr txBox="1"/>
          <p:nvPr>
            <p:ph idx="8" type="subTitle"/>
          </p:nvPr>
        </p:nvSpPr>
        <p:spPr>
          <a:xfrm>
            <a:off x="4213664" y="3914208"/>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7">
    <p:spTree>
      <p:nvGrpSpPr>
        <p:cNvPr id="169" name="Shape 169"/>
        <p:cNvGrpSpPr/>
        <p:nvPr/>
      </p:nvGrpSpPr>
      <p:grpSpPr>
        <a:xfrm>
          <a:off x="0" y="0"/>
          <a:ext cx="0" cy="0"/>
          <a:chOff x="0" y="0"/>
          <a:chExt cx="0" cy="0"/>
        </a:xfrm>
      </p:grpSpPr>
      <p:sp>
        <p:nvSpPr>
          <p:cNvPr id="170" name="Google Shape;170;p19"/>
          <p:cNvSpPr txBox="1"/>
          <p:nvPr>
            <p:ph type="ctrTitle"/>
          </p:nvPr>
        </p:nvSpPr>
        <p:spPr>
          <a:xfrm>
            <a:off x="4921575"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171" name="Google Shape;171;p19"/>
          <p:cNvSpPr txBox="1"/>
          <p:nvPr>
            <p:ph idx="1" type="subTitle"/>
          </p:nvPr>
        </p:nvSpPr>
        <p:spPr>
          <a:xfrm>
            <a:off x="4921575"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2" name="Google Shape;172;p19"/>
          <p:cNvSpPr txBox="1"/>
          <p:nvPr>
            <p:ph idx="2" type="ctrTitle"/>
          </p:nvPr>
        </p:nvSpPr>
        <p:spPr>
          <a:xfrm>
            <a:off x="906139"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173" name="Google Shape;173;p19"/>
          <p:cNvSpPr txBox="1"/>
          <p:nvPr>
            <p:ph idx="3" type="subTitle"/>
          </p:nvPr>
        </p:nvSpPr>
        <p:spPr>
          <a:xfrm>
            <a:off x="906139"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4" name="Google Shape;174;p19"/>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75" name="Google Shape;175;p19"/>
          <p:cNvSpPr txBox="1"/>
          <p:nvPr>
            <p:ph idx="5" type="ctrTitle"/>
          </p:nvPr>
        </p:nvSpPr>
        <p:spPr>
          <a:xfrm>
            <a:off x="2928557" y="2993035"/>
            <a:ext cx="17988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176" name="Google Shape;176;p19"/>
          <p:cNvSpPr txBox="1"/>
          <p:nvPr>
            <p:ph idx="6" type="subTitle"/>
          </p:nvPr>
        </p:nvSpPr>
        <p:spPr>
          <a:xfrm>
            <a:off x="2928550" y="3553810"/>
            <a:ext cx="14763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14">
    <p:spTree>
      <p:nvGrpSpPr>
        <p:cNvPr id="177" name="Shape 177"/>
        <p:cNvGrpSpPr/>
        <p:nvPr/>
      </p:nvGrpSpPr>
      <p:grpSpPr>
        <a:xfrm>
          <a:off x="0" y="0"/>
          <a:ext cx="0" cy="0"/>
          <a:chOff x="0" y="0"/>
          <a:chExt cx="0" cy="0"/>
        </a:xfrm>
      </p:grpSpPr>
      <p:sp>
        <p:nvSpPr>
          <p:cNvPr id="178" name="Google Shape;178;p20"/>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179" name="Google Shape;179;p20"/>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8">
    <p:spTree>
      <p:nvGrpSpPr>
        <p:cNvPr id="180" name="Shape 180"/>
        <p:cNvGrpSpPr/>
        <p:nvPr/>
      </p:nvGrpSpPr>
      <p:grpSpPr>
        <a:xfrm>
          <a:off x="0" y="0"/>
          <a:ext cx="0" cy="0"/>
          <a:chOff x="0" y="0"/>
          <a:chExt cx="0" cy="0"/>
        </a:xfrm>
      </p:grpSpPr>
      <p:sp>
        <p:nvSpPr>
          <p:cNvPr id="181" name="Google Shape;181;p21"/>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182" name="Google Shape;182;p21"/>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16">
    <p:spTree>
      <p:nvGrpSpPr>
        <p:cNvPr id="183" name="Shape 183"/>
        <p:cNvGrpSpPr/>
        <p:nvPr/>
      </p:nvGrpSpPr>
      <p:grpSpPr>
        <a:xfrm>
          <a:off x="0" y="0"/>
          <a:ext cx="0" cy="0"/>
          <a:chOff x="0" y="0"/>
          <a:chExt cx="0" cy="0"/>
        </a:xfrm>
      </p:grpSpPr>
      <p:sp>
        <p:nvSpPr>
          <p:cNvPr id="184" name="Google Shape;184;p22"/>
          <p:cNvSpPr txBox="1"/>
          <p:nvPr>
            <p:ph idx="1" type="subTitle"/>
          </p:nvPr>
        </p:nvSpPr>
        <p:spPr>
          <a:xfrm>
            <a:off x="2117847"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185" name="Google Shape;185;p22"/>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16_1">
    <p:spTree>
      <p:nvGrpSpPr>
        <p:cNvPr id="186" name="Shape 186"/>
        <p:cNvGrpSpPr/>
        <p:nvPr/>
      </p:nvGrpSpPr>
      <p:grpSpPr>
        <a:xfrm>
          <a:off x="0" y="0"/>
          <a:ext cx="0" cy="0"/>
          <a:chOff x="0" y="0"/>
          <a:chExt cx="0" cy="0"/>
        </a:xfrm>
      </p:grpSpPr>
      <p:sp>
        <p:nvSpPr>
          <p:cNvPr id="187" name="Google Shape;187;p23"/>
          <p:cNvSpPr txBox="1"/>
          <p:nvPr>
            <p:ph idx="1" type="subTitle"/>
          </p:nvPr>
        </p:nvSpPr>
        <p:spPr>
          <a:xfrm flipH="1">
            <a:off x="4189625"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188" name="Google Shape;188;p23"/>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35">
    <p:spTree>
      <p:nvGrpSpPr>
        <p:cNvPr id="189" name="Shape 189"/>
        <p:cNvGrpSpPr/>
        <p:nvPr/>
      </p:nvGrpSpPr>
      <p:grpSpPr>
        <a:xfrm>
          <a:off x="0" y="0"/>
          <a:ext cx="0" cy="0"/>
          <a:chOff x="0" y="0"/>
          <a:chExt cx="0" cy="0"/>
        </a:xfrm>
      </p:grpSpPr>
      <p:sp>
        <p:nvSpPr>
          <p:cNvPr id="190" name="Google Shape;190;p24"/>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latin typeface="Catamaran Light"/>
                <a:ea typeface="Catamaran Light"/>
                <a:cs typeface="Catamaran Light"/>
                <a:sym typeface="Catamaran Light"/>
              </a:defRPr>
            </a:lvl2pPr>
            <a:lvl3pPr lvl="2" rtl="0" algn="ctr">
              <a:spcBef>
                <a:spcPts val="0"/>
              </a:spcBef>
              <a:spcAft>
                <a:spcPts val="0"/>
              </a:spcAft>
              <a:buNone/>
              <a:defRPr sz="3600">
                <a:latin typeface="Catamaran Light"/>
                <a:ea typeface="Catamaran Light"/>
                <a:cs typeface="Catamaran Light"/>
                <a:sym typeface="Catamaran Light"/>
              </a:defRPr>
            </a:lvl3pPr>
            <a:lvl4pPr lvl="3" rtl="0" algn="ctr">
              <a:spcBef>
                <a:spcPts val="0"/>
              </a:spcBef>
              <a:spcAft>
                <a:spcPts val="0"/>
              </a:spcAft>
              <a:buNone/>
              <a:defRPr sz="3600">
                <a:latin typeface="Catamaran Light"/>
                <a:ea typeface="Catamaran Light"/>
                <a:cs typeface="Catamaran Light"/>
                <a:sym typeface="Catamaran Light"/>
              </a:defRPr>
            </a:lvl4pPr>
            <a:lvl5pPr lvl="4" rtl="0" algn="ctr">
              <a:spcBef>
                <a:spcPts val="0"/>
              </a:spcBef>
              <a:spcAft>
                <a:spcPts val="0"/>
              </a:spcAft>
              <a:buNone/>
              <a:defRPr sz="3600">
                <a:latin typeface="Catamaran Light"/>
                <a:ea typeface="Catamaran Light"/>
                <a:cs typeface="Catamaran Light"/>
                <a:sym typeface="Catamaran Light"/>
              </a:defRPr>
            </a:lvl5pPr>
            <a:lvl6pPr lvl="5" rtl="0" algn="ctr">
              <a:spcBef>
                <a:spcPts val="0"/>
              </a:spcBef>
              <a:spcAft>
                <a:spcPts val="0"/>
              </a:spcAft>
              <a:buNone/>
              <a:defRPr sz="3600">
                <a:latin typeface="Catamaran Light"/>
                <a:ea typeface="Catamaran Light"/>
                <a:cs typeface="Catamaran Light"/>
                <a:sym typeface="Catamaran Light"/>
              </a:defRPr>
            </a:lvl6pPr>
            <a:lvl7pPr lvl="6" rtl="0" algn="ctr">
              <a:spcBef>
                <a:spcPts val="0"/>
              </a:spcBef>
              <a:spcAft>
                <a:spcPts val="0"/>
              </a:spcAft>
              <a:buNone/>
              <a:defRPr sz="3600">
                <a:latin typeface="Catamaran Light"/>
                <a:ea typeface="Catamaran Light"/>
                <a:cs typeface="Catamaran Light"/>
                <a:sym typeface="Catamaran Light"/>
              </a:defRPr>
            </a:lvl7pPr>
            <a:lvl8pPr lvl="7" rtl="0" algn="ctr">
              <a:spcBef>
                <a:spcPts val="0"/>
              </a:spcBef>
              <a:spcAft>
                <a:spcPts val="0"/>
              </a:spcAft>
              <a:buNone/>
              <a:defRPr sz="3600">
                <a:latin typeface="Catamaran Light"/>
                <a:ea typeface="Catamaran Light"/>
                <a:cs typeface="Catamaran Light"/>
                <a:sym typeface="Catamaran Light"/>
              </a:defRPr>
            </a:lvl8pPr>
            <a:lvl9pPr lvl="8" rtl="0" algn="ctr">
              <a:spcBef>
                <a:spcPts val="0"/>
              </a:spcBef>
              <a:spcAft>
                <a:spcPts val="0"/>
              </a:spcAft>
              <a:buNone/>
              <a:defRPr sz="3600">
                <a:latin typeface="Catamaran Light"/>
                <a:ea typeface="Catamaran Light"/>
                <a:cs typeface="Catamaran Light"/>
                <a:sym typeface="Catamaran Light"/>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38">
    <p:spTree>
      <p:nvGrpSpPr>
        <p:cNvPr id="191" name="Shape 191"/>
        <p:cNvGrpSpPr/>
        <p:nvPr/>
      </p:nvGrpSpPr>
      <p:grpSpPr>
        <a:xfrm>
          <a:off x="0" y="0"/>
          <a:ext cx="0" cy="0"/>
          <a:chOff x="0" y="0"/>
          <a:chExt cx="0" cy="0"/>
        </a:xfrm>
      </p:grpSpPr>
      <p:sp>
        <p:nvSpPr>
          <p:cNvPr id="192" name="Google Shape;192;p25"/>
          <p:cNvSpPr txBox="1"/>
          <p:nvPr>
            <p:ph type="ctrTitle"/>
          </p:nvPr>
        </p:nvSpPr>
        <p:spPr>
          <a:xfrm>
            <a:off x="769725" y="1310050"/>
            <a:ext cx="3430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93" name="Google Shape;193;p25"/>
          <p:cNvSpPr txBox="1"/>
          <p:nvPr>
            <p:ph hasCustomPrompt="1" idx="2" type="title"/>
          </p:nvPr>
        </p:nvSpPr>
        <p:spPr>
          <a:xfrm rot="5400000">
            <a:off x="7142178" y="3570226"/>
            <a:ext cx="1738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30">
    <p:spTree>
      <p:nvGrpSpPr>
        <p:cNvPr id="194" name="Shape 194"/>
        <p:cNvGrpSpPr/>
        <p:nvPr/>
      </p:nvGrpSpPr>
      <p:grpSpPr>
        <a:xfrm>
          <a:off x="0" y="0"/>
          <a:ext cx="0" cy="0"/>
          <a:chOff x="0" y="0"/>
          <a:chExt cx="0" cy="0"/>
        </a:xfrm>
      </p:grpSpPr>
      <p:sp>
        <p:nvSpPr>
          <p:cNvPr id="195" name="Google Shape;195;p26"/>
          <p:cNvSpPr txBox="1"/>
          <p:nvPr>
            <p:ph type="ctrTitle"/>
          </p:nvPr>
        </p:nvSpPr>
        <p:spPr>
          <a:xfrm>
            <a:off x="656422" y="13944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96" name="Google Shape;196;p26"/>
          <p:cNvSpPr txBox="1"/>
          <p:nvPr>
            <p:ph idx="1" type="subTitle"/>
          </p:nvPr>
        </p:nvSpPr>
        <p:spPr>
          <a:xfrm>
            <a:off x="656425" y="18867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97" name="Google Shape;197;p26"/>
          <p:cNvSpPr txBox="1"/>
          <p:nvPr>
            <p:ph idx="2" type="ctrTitle"/>
          </p:nvPr>
        </p:nvSpPr>
        <p:spPr>
          <a:xfrm>
            <a:off x="2650710" y="13944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8" name="Google Shape;198;p26"/>
          <p:cNvSpPr txBox="1"/>
          <p:nvPr>
            <p:ph idx="3" type="subTitle"/>
          </p:nvPr>
        </p:nvSpPr>
        <p:spPr>
          <a:xfrm>
            <a:off x="2610700" y="18867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99" name="Google Shape;199;p26"/>
          <p:cNvSpPr txBox="1"/>
          <p:nvPr>
            <p:ph idx="4" type="ctrTitle"/>
          </p:nvPr>
        </p:nvSpPr>
        <p:spPr>
          <a:xfrm>
            <a:off x="4638106" y="13944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00" name="Google Shape;200;p26"/>
          <p:cNvSpPr txBox="1"/>
          <p:nvPr>
            <p:ph idx="5" type="subTitle"/>
          </p:nvPr>
        </p:nvSpPr>
        <p:spPr>
          <a:xfrm>
            <a:off x="4878076" y="18867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01" name="Google Shape;201;p26"/>
          <p:cNvSpPr txBox="1"/>
          <p:nvPr>
            <p:ph idx="6" type="ctrTitle"/>
          </p:nvPr>
        </p:nvSpPr>
        <p:spPr>
          <a:xfrm rot="5400000">
            <a:off x="6865575" y="1466125"/>
            <a:ext cx="25530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02" name="Google Shape;202;p26"/>
          <p:cNvSpPr txBox="1"/>
          <p:nvPr>
            <p:ph idx="7" type="ctrTitle"/>
          </p:nvPr>
        </p:nvSpPr>
        <p:spPr>
          <a:xfrm>
            <a:off x="656422" y="33678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03" name="Google Shape;203;p26"/>
          <p:cNvSpPr txBox="1"/>
          <p:nvPr>
            <p:ph idx="8" type="subTitle"/>
          </p:nvPr>
        </p:nvSpPr>
        <p:spPr>
          <a:xfrm>
            <a:off x="656425" y="38601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4" name="Google Shape;204;p26"/>
          <p:cNvSpPr txBox="1"/>
          <p:nvPr>
            <p:ph idx="9" type="ctrTitle"/>
          </p:nvPr>
        </p:nvSpPr>
        <p:spPr>
          <a:xfrm>
            <a:off x="2650710" y="33678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5" name="Google Shape;205;p26"/>
          <p:cNvSpPr txBox="1"/>
          <p:nvPr>
            <p:ph idx="13" type="subTitle"/>
          </p:nvPr>
        </p:nvSpPr>
        <p:spPr>
          <a:xfrm>
            <a:off x="2610700" y="38601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06" name="Google Shape;206;p26"/>
          <p:cNvSpPr txBox="1"/>
          <p:nvPr>
            <p:ph idx="14" type="ctrTitle"/>
          </p:nvPr>
        </p:nvSpPr>
        <p:spPr>
          <a:xfrm>
            <a:off x="4638106" y="33678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07" name="Google Shape;207;p26"/>
          <p:cNvSpPr txBox="1"/>
          <p:nvPr>
            <p:ph idx="15" type="subTitle"/>
          </p:nvPr>
        </p:nvSpPr>
        <p:spPr>
          <a:xfrm>
            <a:off x="4878076" y="38601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31">
    <p:spTree>
      <p:nvGrpSpPr>
        <p:cNvPr id="208" name="Shape 208"/>
        <p:cNvGrpSpPr/>
        <p:nvPr/>
      </p:nvGrpSpPr>
      <p:grpSpPr>
        <a:xfrm>
          <a:off x="0" y="0"/>
          <a:ext cx="0" cy="0"/>
          <a:chOff x="0" y="0"/>
          <a:chExt cx="0" cy="0"/>
        </a:xfrm>
      </p:grpSpPr>
      <p:sp>
        <p:nvSpPr>
          <p:cNvPr id="209" name="Google Shape;209;p27"/>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21">
    <p:spTree>
      <p:nvGrpSpPr>
        <p:cNvPr id="210" name="Shape 210"/>
        <p:cNvGrpSpPr/>
        <p:nvPr/>
      </p:nvGrpSpPr>
      <p:grpSpPr>
        <a:xfrm>
          <a:off x="0" y="0"/>
          <a:ext cx="0" cy="0"/>
          <a:chOff x="0" y="0"/>
          <a:chExt cx="0" cy="0"/>
        </a:xfrm>
      </p:grpSpPr>
      <p:sp>
        <p:nvSpPr>
          <p:cNvPr id="211" name="Google Shape;211;p28"/>
          <p:cNvSpPr txBox="1"/>
          <p:nvPr>
            <p:ph idx="1" type="subTitle"/>
          </p:nvPr>
        </p:nvSpPr>
        <p:spPr>
          <a:xfrm>
            <a:off x="4633950" y="1847896"/>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12" name="Google Shape;212;p28"/>
          <p:cNvSpPr txBox="1"/>
          <p:nvPr>
            <p:ph idx="2" type="subTitle"/>
          </p:nvPr>
        </p:nvSpPr>
        <p:spPr>
          <a:xfrm>
            <a:off x="4633950" y="3827870"/>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13" name="Google Shape;213;p28"/>
          <p:cNvSpPr txBox="1"/>
          <p:nvPr>
            <p:ph type="ctrTitle"/>
          </p:nvPr>
        </p:nvSpPr>
        <p:spPr>
          <a:xfrm>
            <a:off x="4633950" y="1539296"/>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14" name="Google Shape;214;p28"/>
          <p:cNvSpPr txBox="1"/>
          <p:nvPr>
            <p:ph idx="3" type="ctrTitle"/>
          </p:nvPr>
        </p:nvSpPr>
        <p:spPr>
          <a:xfrm>
            <a:off x="4633950" y="351927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15" name="Google Shape;215;p28"/>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32">
    <p:spTree>
      <p:nvGrpSpPr>
        <p:cNvPr id="216" name="Shape 216"/>
        <p:cNvGrpSpPr/>
        <p:nvPr/>
      </p:nvGrpSpPr>
      <p:grpSpPr>
        <a:xfrm>
          <a:off x="0" y="0"/>
          <a:ext cx="0" cy="0"/>
          <a:chOff x="0" y="0"/>
          <a:chExt cx="0" cy="0"/>
        </a:xfrm>
      </p:grpSpPr>
      <p:sp>
        <p:nvSpPr>
          <p:cNvPr id="217" name="Google Shape;217;p29"/>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1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18" name="Google Shape;218;p29"/>
          <p:cNvSpPr txBox="1"/>
          <p:nvPr>
            <p:ph type="ctrTitle"/>
          </p:nvPr>
        </p:nvSpPr>
        <p:spPr>
          <a:xfrm rot="5400000">
            <a:off x="7241489" y="1041025"/>
            <a:ext cx="1702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4">
  <p:cSld name="CUSTOM_33">
    <p:spTree>
      <p:nvGrpSpPr>
        <p:cNvPr id="219" name="Shape 219"/>
        <p:cNvGrpSpPr/>
        <p:nvPr/>
      </p:nvGrpSpPr>
      <p:grpSpPr>
        <a:xfrm>
          <a:off x="0" y="0"/>
          <a:ext cx="0" cy="0"/>
          <a:chOff x="0" y="0"/>
          <a:chExt cx="0" cy="0"/>
        </a:xfrm>
      </p:grpSpPr>
      <p:sp>
        <p:nvSpPr>
          <p:cNvPr id="220" name="Google Shape;220;p30"/>
          <p:cNvSpPr txBox="1"/>
          <p:nvPr>
            <p:ph idx="1" type="subTitle"/>
          </p:nvPr>
        </p:nvSpPr>
        <p:spPr>
          <a:xfrm flipH="1">
            <a:off x="840600" y="2432150"/>
            <a:ext cx="1650300" cy="75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21" name="Google Shape;221;p30"/>
          <p:cNvSpPr txBox="1"/>
          <p:nvPr>
            <p:ph idx="2" type="subTitle"/>
          </p:nvPr>
        </p:nvSpPr>
        <p:spPr>
          <a:xfrm>
            <a:off x="4702174" y="1049093"/>
            <a:ext cx="1960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22" name="Google Shape;222;p30"/>
          <p:cNvSpPr txBox="1"/>
          <p:nvPr>
            <p:ph type="ctrTitle"/>
          </p:nvPr>
        </p:nvSpPr>
        <p:spPr>
          <a:xfrm>
            <a:off x="-533400" y="2047350"/>
            <a:ext cx="3024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23" name="Google Shape;223;p30"/>
          <p:cNvSpPr txBox="1"/>
          <p:nvPr>
            <p:ph idx="3" type="ctrTitle"/>
          </p:nvPr>
        </p:nvSpPr>
        <p:spPr>
          <a:xfrm>
            <a:off x="4702174" y="664293"/>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24" name="Google Shape;224;p30"/>
          <p:cNvSpPr txBox="1"/>
          <p:nvPr>
            <p:ph idx="4" type="subTitle"/>
          </p:nvPr>
        </p:nvSpPr>
        <p:spPr>
          <a:xfrm>
            <a:off x="4702174" y="3788925"/>
            <a:ext cx="2214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25" name="Google Shape;225;p30"/>
          <p:cNvSpPr txBox="1"/>
          <p:nvPr>
            <p:ph idx="5" type="ctrTitle"/>
          </p:nvPr>
        </p:nvSpPr>
        <p:spPr>
          <a:xfrm>
            <a:off x="4702174" y="3389725"/>
            <a:ext cx="24756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26" name="Google Shape;226;p30"/>
          <p:cNvSpPr txBox="1"/>
          <p:nvPr>
            <p:ph idx="6"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guide id="2" pos="454">
          <p15:clr>
            <a:srgbClr val="FA7B17"/>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34">
    <p:spTree>
      <p:nvGrpSpPr>
        <p:cNvPr id="227" name="Shape 227"/>
        <p:cNvGrpSpPr/>
        <p:nvPr/>
      </p:nvGrpSpPr>
      <p:grpSpPr>
        <a:xfrm>
          <a:off x="0" y="0"/>
          <a:ext cx="0" cy="0"/>
          <a:chOff x="0" y="0"/>
          <a:chExt cx="0" cy="0"/>
        </a:xfrm>
      </p:grpSpPr>
      <p:sp>
        <p:nvSpPr>
          <p:cNvPr id="228" name="Google Shape;228;p31"/>
          <p:cNvSpPr txBox="1"/>
          <p:nvPr>
            <p:ph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29" name="Google Shape;229;p31"/>
          <p:cNvSpPr txBox="1"/>
          <p:nvPr>
            <p:ph idx="1" type="subTitle"/>
          </p:nvPr>
        </p:nvSpPr>
        <p:spPr>
          <a:xfrm>
            <a:off x="1579064" y="2147200"/>
            <a:ext cx="16266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30" name="Google Shape;230;p31"/>
          <p:cNvSpPr txBox="1"/>
          <p:nvPr>
            <p:ph idx="2" type="ctrTitle"/>
          </p:nvPr>
        </p:nvSpPr>
        <p:spPr>
          <a:xfrm>
            <a:off x="1579064" y="176240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31" name="Google Shape;231;p31"/>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232" name="Google Shape;232;p31"/>
          <p:cNvSpPr txBox="1"/>
          <p:nvPr>
            <p:ph idx="4" type="ctrTitle"/>
          </p:nvPr>
        </p:nvSpPr>
        <p:spPr>
          <a:xfrm>
            <a:off x="3075567" y="1762400"/>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6">
  <p:cSld name="CUSTOM_11_1_2_1">
    <p:spTree>
      <p:nvGrpSpPr>
        <p:cNvPr id="233" name="Shape 233"/>
        <p:cNvGrpSpPr/>
        <p:nvPr/>
      </p:nvGrpSpPr>
      <p:grpSpPr>
        <a:xfrm>
          <a:off x="0" y="0"/>
          <a:ext cx="0" cy="0"/>
          <a:chOff x="0" y="0"/>
          <a:chExt cx="0" cy="0"/>
        </a:xfrm>
      </p:grpSpPr>
      <p:sp>
        <p:nvSpPr>
          <p:cNvPr id="234" name="Google Shape;234;p32"/>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p:txBody>
      </p:sp>
      <p:sp>
        <p:nvSpPr>
          <p:cNvPr id="235" name="Google Shape;235;p32"/>
          <p:cNvSpPr txBox="1"/>
          <p:nvPr>
            <p:ph idx="1" type="subTitle"/>
          </p:nvPr>
        </p:nvSpPr>
        <p:spPr>
          <a:xfrm>
            <a:off x="831200" y="2314225"/>
            <a:ext cx="30816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236" name="Shape 236"/>
        <p:cNvGrpSpPr/>
        <p:nvPr/>
      </p:nvGrpSpPr>
      <p:grpSpPr>
        <a:xfrm>
          <a:off x="0" y="0"/>
          <a:ext cx="0" cy="0"/>
          <a:chOff x="0" y="0"/>
          <a:chExt cx="0" cy="0"/>
        </a:xfrm>
      </p:grpSpPr>
      <p:sp>
        <p:nvSpPr>
          <p:cNvPr id="237" name="Google Shape;237;p33"/>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238" name="Google Shape;238;p33"/>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25_1">
    <p:spTree>
      <p:nvGrpSpPr>
        <p:cNvPr id="239" name="Shape 239"/>
        <p:cNvGrpSpPr/>
        <p:nvPr/>
      </p:nvGrpSpPr>
      <p:grpSpPr>
        <a:xfrm>
          <a:off x="0" y="0"/>
          <a:ext cx="0" cy="0"/>
          <a:chOff x="0" y="0"/>
          <a:chExt cx="0" cy="0"/>
        </a:xfrm>
      </p:grpSpPr>
      <p:sp>
        <p:nvSpPr>
          <p:cNvPr id="240" name="Google Shape;240;p34"/>
          <p:cNvSpPr txBox="1"/>
          <p:nvPr>
            <p:ph idx="1" type="body"/>
          </p:nvPr>
        </p:nvSpPr>
        <p:spPr>
          <a:xfrm>
            <a:off x="642050" y="127755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241" name="Google Shape;241;p34"/>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42" name="Google Shape;242;p34"/>
          <p:cNvSpPr txBox="1"/>
          <p:nvPr>
            <p:ph idx="2" type="subTitle"/>
          </p:nvPr>
        </p:nvSpPr>
        <p:spPr>
          <a:xfrm>
            <a:off x="642050" y="540000"/>
            <a:ext cx="4655400" cy="96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3" name="Shape 243"/>
        <p:cNvGrpSpPr/>
        <p:nvPr/>
      </p:nvGrpSpPr>
      <p:grpSpPr>
        <a:xfrm>
          <a:off x="0" y="0"/>
          <a:ext cx="0" cy="0"/>
          <a:chOff x="0" y="0"/>
          <a:chExt cx="0" cy="0"/>
        </a:xfrm>
      </p:grpSpPr>
      <p:sp>
        <p:nvSpPr>
          <p:cNvPr id="244" name="Google Shape;244;p3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45" name="Google Shape;245;p3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46" name="Google Shape;246;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2.xml"/><Relationship Id="rId11" Type="http://schemas.openxmlformats.org/officeDocument/2006/relationships/slideLayout" Target="../slideLayouts/slideLayout23.xml"/><Relationship Id="rId22" Type="http://schemas.openxmlformats.org/officeDocument/2006/relationships/theme" Target="../theme/theme1.xml"/><Relationship Id="rId10" Type="http://schemas.openxmlformats.org/officeDocument/2006/relationships/slideLayout" Target="../slideLayouts/slideLayout22.xml"/><Relationship Id="rId21" Type="http://schemas.openxmlformats.org/officeDocument/2006/relationships/slideLayout" Target="../slideLayouts/slideLayout33.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17" Type="http://schemas.openxmlformats.org/officeDocument/2006/relationships/slideLayout" Target="../slideLayouts/slideLayout29.xml"/><Relationship Id="rId16" Type="http://schemas.openxmlformats.org/officeDocument/2006/relationships/slideLayout" Target="../slideLayouts/slideLayout28.xml"/><Relationship Id="rId5" Type="http://schemas.openxmlformats.org/officeDocument/2006/relationships/slideLayout" Target="../slideLayouts/slideLayout17.xml"/><Relationship Id="rId19" Type="http://schemas.openxmlformats.org/officeDocument/2006/relationships/slideLayout" Target="../slideLayouts/slideLayout31.xml"/><Relationship Id="rId6" Type="http://schemas.openxmlformats.org/officeDocument/2006/relationships/slideLayout" Target="../slideLayouts/slideLayout18.xml"/><Relationship Id="rId18" Type="http://schemas.openxmlformats.org/officeDocument/2006/relationships/slideLayout" Target="../slideLayouts/slideLayout30.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33" name="Shape 133"/>
        <p:cNvGrpSpPr/>
        <p:nvPr/>
      </p:nvGrpSpPr>
      <p:grpSpPr>
        <a:xfrm>
          <a:off x="0" y="0"/>
          <a:ext cx="0" cy="0"/>
          <a:chOff x="0" y="0"/>
          <a:chExt cx="0" cy="0"/>
        </a:xfrm>
      </p:grpSpPr>
      <p:sp>
        <p:nvSpPr>
          <p:cNvPr id="134" name="Google Shape;134;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9pPr>
          </a:lstStyle>
          <a:p/>
        </p:txBody>
      </p:sp>
      <p:sp>
        <p:nvSpPr>
          <p:cNvPr id="135" name="Google Shape;135;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indent="-304800" lvl="1" marL="914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indent="-304800" lvl="2" marL="1371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indent="-304800" lvl="3" marL="1828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indent="-304800" lvl="4" marL="22860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indent="-304800" lvl="5" marL="27432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indent="-304800" lvl="6" marL="3200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indent="-304800" lvl="7" marL="3657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indent="-304800" lvl="8" marL="411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image" Target="../media/image8.jpg"/><Relationship Id="rId4" Type="http://schemas.openxmlformats.org/officeDocument/2006/relationships/image" Target="../media/image9.png"/><Relationship Id="rId5" Type="http://schemas.openxmlformats.org/officeDocument/2006/relationships/hyperlink" Target="https://www.greentechrenewables.com/question/what-passive-solar-tracking#:~:text=Passive%20trackers%20use%20a%20low,in%20response%20to%20an%20imbalance" TargetMode="External"/><Relationship Id="rId6" Type="http://schemas.openxmlformats.org/officeDocument/2006/relationships/hyperlink" Target="https://www.wasolar.com.au/what-we-do/solar-tracker/"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4.xml"/><Relationship Id="rId3" Type="http://schemas.openxmlformats.org/officeDocument/2006/relationships/image" Target="../media/image1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5.xml"/><Relationship Id="rId3"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7.xml"/><Relationship Id="rId3" Type="http://schemas.openxmlformats.org/officeDocument/2006/relationships/hyperlink" Target="https://www.weather-atlas.com/en/nepal/bhikhna-thori-climate"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hyperlink" Target="https://www.youtube.com/watch?v=Kp6IwV_ks70" TargetMode="Externa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1" Type="http://schemas.openxmlformats.org/officeDocument/2006/relationships/hyperlink" Target="https://richsolar.com/products/10-gauge-20-feet-cable-connect-solar-panel-to-charge-controller?variant=19472238870585" TargetMode="External"/><Relationship Id="rId10" Type="http://schemas.openxmlformats.org/officeDocument/2006/relationships/hyperlink" Target="https://richsolar.com/products/1000-watt-industrial-pure-sine-wave-inverter" TargetMode="External"/><Relationship Id="rId13" Type="http://schemas.openxmlformats.org/officeDocument/2006/relationships/hyperlink" Target="https://richsolar.com/products/10-gauge-20-feet-cable-connect-solar-panel-to-charge-controller?variant=19472238870585" TargetMode="External"/><Relationship Id="rId12" Type="http://schemas.openxmlformats.org/officeDocument/2006/relationships/hyperlink" Target="https://richsolar.com/products/10-gauge-20-feet-cable-connect-solar-panel-to-charge-controller?variant=19472238870585" TargetMode="External"/><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hyperlink" Target="https://richsolar.com/products/200-watt-24-volt-solar-panel?gclid=CjwKCAiA7IGcBhA8EiwAFfUDsTdsn8ke1bctf9TeJZEmYyEzbOXR3T7RNlL1cWVI5Klafkp1i6789hoCnSQQAvD_BwE" TargetMode="External"/><Relationship Id="rId4" Type="http://schemas.openxmlformats.org/officeDocument/2006/relationships/hyperlink" Target="https://richsolar.com/products/60-amp-mppt-solar-charge-controller" TargetMode="External"/><Relationship Id="rId9" Type="http://schemas.openxmlformats.org/officeDocument/2006/relationships/hyperlink" Target="https://richsolar.com/products/1000-watt-industrial-pure-sine-wave-inverter" TargetMode="External"/><Relationship Id="rId14" Type="http://schemas.openxmlformats.org/officeDocument/2006/relationships/hyperlink" Target="https://richsolar.com/products/10-gauge-10-feet-cable-connect-charge-controller-to-battery?variant=19752220491833" TargetMode="External"/><Relationship Id="rId5" Type="http://schemas.openxmlformats.org/officeDocument/2006/relationships/hyperlink" Target="https://richsolar.com/products/12v-200ah-lifepo4-lithium-iron-phosphate-battery" TargetMode="External"/><Relationship Id="rId6" Type="http://schemas.openxmlformats.org/officeDocument/2006/relationships/hyperlink" Target="https://richsolar.com/products/12v-200ah-lifepo4-lithium-iron-phosphate-battery" TargetMode="External"/><Relationship Id="rId7" Type="http://schemas.openxmlformats.org/officeDocument/2006/relationships/hyperlink" Target="https://richsolar.com/products/12v-100ah-deep-cycle-agm-battery" TargetMode="External"/><Relationship Id="rId8" Type="http://schemas.openxmlformats.org/officeDocument/2006/relationships/hyperlink" Target="https://richsolar.com/products/1000-watt-industrial-pure-sine-wave-inverter"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 Id="rId3" Type="http://schemas.openxmlformats.org/officeDocument/2006/relationships/image" Target="../media/image1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0" name="Shape 250"/>
        <p:cNvGrpSpPr/>
        <p:nvPr/>
      </p:nvGrpSpPr>
      <p:grpSpPr>
        <a:xfrm>
          <a:off x="0" y="0"/>
          <a:ext cx="0" cy="0"/>
          <a:chOff x="0" y="0"/>
          <a:chExt cx="0" cy="0"/>
        </a:xfrm>
      </p:grpSpPr>
      <p:pic>
        <p:nvPicPr>
          <p:cNvPr id="251" name="Google Shape;251;p36"/>
          <p:cNvPicPr preferRelativeResize="0"/>
          <p:nvPr/>
        </p:nvPicPr>
        <p:blipFill>
          <a:blip r:embed="rId3">
            <a:alphaModFix/>
          </a:blip>
          <a:stretch>
            <a:fillRect/>
          </a:stretch>
        </p:blipFill>
        <p:spPr>
          <a:xfrm>
            <a:off x="0" y="1"/>
            <a:ext cx="7715238" cy="5143500"/>
          </a:xfrm>
          <a:prstGeom prst="rect">
            <a:avLst/>
          </a:prstGeom>
          <a:noFill/>
          <a:ln>
            <a:noFill/>
          </a:ln>
        </p:spPr>
      </p:pic>
      <p:sp>
        <p:nvSpPr>
          <p:cNvPr id="252" name="Google Shape;252;p36"/>
          <p:cNvSpPr/>
          <p:nvPr/>
        </p:nvSpPr>
        <p:spPr>
          <a:xfrm rot="5400000">
            <a:off x="4779625" y="13863"/>
            <a:ext cx="3358800" cy="5026500"/>
          </a:xfrm>
          <a:prstGeom prst="rect">
            <a:avLst/>
          </a:pr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6"/>
          <p:cNvSpPr txBox="1"/>
          <p:nvPr>
            <p:ph idx="1" type="subTitle"/>
          </p:nvPr>
        </p:nvSpPr>
        <p:spPr>
          <a:xfrm>
            <a:off x="4162825" y="3395775"/>
            <a:ext cx="3622800" cy="71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Chelsey Vambute	Josh Pollack</a:t>
            </a:r>
            <a:endParaRPr>
              <a:solidFill>
                <a:schemeClr val="lt1"/>
              </a:solidFill>
            </a:endParaRPr>
          </a:p>
          <a:p>
            <a:pPr indent="0" lvl="0" marL="0" rtl="0" algn="l">
              <a:spcBef>
                <a:spcPts val="0"/>
              </a:spcBef>
              <a:spcAft>
                <a:spcPts val="0"/>
              </a:spcAft>
              <a:buNone/>
            </a:pPr>
            <a:r>
              <a:rPr lang="en">
                <a:solidFill>
                  <a:schemeClr val="lt1"/>
                </a:solidFill>
              </a:rPr>
              <a:t>Mark Brown 		Andrew Vitale</a:t>
            </a:r>
            <a:endParaRPr>
              <a:solidFill>
                <a:schemeClr val="lt1"/>
              </a:solidFill>
            </a:endParaRPr>
          </a:p>
          <a:p>
            <a:pPr indent="0" lvl="0" marL="0" rtl="0" algn="l">
              <a:spcBef>
                <a:spcPts val="0"/>
              </a:spcBef>
              <a:spcAft>
                <a:spcPts val="0"/>
              </a:spcAft>
              <a:buNone/>
            </a:pPr>
            <a:r>
              <a:rPr lang="en">
                <a:solidFill>
                  <a:schemeClr val="lt1"/>
                </a:solidFill>
              </a:rPr>
              <a:t>Jess Nikon </a:t>
            </a:r>
            <a:endParaRPr>
              <a:solidFill>
                <a:schemeClr val="lt1"/>
              </a:solidFill>
            </a:endParaRPr>
          </a:p>
        </p:txBody>
      </p:sp>
      <p:sp>
        <p:nvSpPr>
          <p:cNvPr id="254" name="Google Shape;254;p36"/>
          <p:cNvSpPr txBox="1"/>
          <p:nvPr>
            <p:ph type="ctrTitle"/>
          </p:nvPr>
        </p:nvSpPr>
        <p:spPr>
          <a:xfrm>
            <a:off x="4162825" y="1680588"/>
            <a:ext cx="4592400" cy="178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IMPROVING SOLAR PANEL</a:t>
            </a:r>
            <a:endParaRPr>
              <a:solidFill>
                <a:schemeClr val="lt1"/>
              </a:solidFill>
              <a:latin typeface="Livvic"/>
              <a:ea typeface="Livvic"/>
              <a:cs typeface="Livvic"/>
              <a:sym typeface="Livvic"/>
            </a:endParaRPr>
          </a:p>
          <a:p>
            <a:pPr indent="0" lvl="0" marL="0" rtl="0" algn="l">
              <a:spcBef>
                <a:spcPts val="0"/>
              </a:spcBef>
              <a:spcAft>
                <a:spcPts val="0"/>
              </a:spcAft>
              <a:buNone/>
            </a:pPr>
            <a:r>
              <a:rPr lang="en">
                <a:solidFill>
                  <a:schemeClr val="lt1"/>
                </a:solidFill>
              </a:rPr>
              <a:t>EFFICIENCY</a:t>
            </a:r>
            <a:endParaRPr>
              <a:solidFill>
                <a:schemeClr val="lt1"/>
              </a:solidFill>
              <a:latin typeface="Livvic"/>
              <a:ea typeface="Livvic"/>
              <a:cs typeface="Livvic"/>
              <a:sym typeface="Livvic"/>
            </a:endParaRPr>
          </a:p>
        </p:txBody>
      </p:sp>
      <p:sp>
        <p:nvSpPr>
          <p:cNvPr id="255" name="Google Shape;255;p36"/>
          <p:cNvSpPr/>
          <p:nvPr/>
        </p:nvSpPr>
        <p:spPr>
          <a:xfrm flipH="1" rot="-5400000">
            <a:off x="-1568850" y="2461200"/>
            <a:ext cx="3358800" cy="221100"/>
          </a:xfrm>
          <a:prstGeom prst="rect">
            <a:avLst/>
          </a:pr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5"/>
          <p:cNvSpPr/>
          <p:nvPr/>
        </p:nvSpPr>
        <p:spPr>
          <a:xfrm>
            <a:off x="0" y="1864275"/>
            <a:ext cx="8933100" cy="32859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5"/>
          <p:cNvSpPr txBox="1"/>
          <p:nvPr>
            <p:ph type="ctrTitle"/>
          </p:nvPr>
        </p:nvSpPr>
        <p:spPr>
          <a:xfrm>
            <a:off x="226445" y="327075"/>
            <a:ext cx="37644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E2A47"/>
                </a:solidFill>
              </a:rPr>
              <a:t>Preliminary</a:t>
            </a:r>
            <a:r>
              <a:rPr lang="en">
                <a:solidFill>
                  <a:srgbClr val="0E2A47"/>
                </a:solidFill>
              </a:rPr>
              <a:t> Design #2</a:t>
            </a:r>
            <a:endParaRPr>
              <a:solidFill>
                <a:srgbClr val="0E2A47"/>
              </a:solidFill>
            </a:endParaRPr>
          </a:p>
        </p:txBody>
      </p:sp>
      <p:sp>
        <p:nvSpPr>
          <p:cNvPr id="320" name="Google Shape;320;p45"/>
          <p:cNvSpPr txBox="1"/>
          <p:nvPr>
            <p:ph idx="4294967295" type="ctrTitle"/>
          </p:nvPr>
        </p:nvSpPr>
        <p:spPr>
          <a:xfrm>
            <a:off x="474064" y="1912497"/>
            <a:ext cx="18282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u="sng">
                <a:solidFill>
                  <a:schemeClr val="lt2"/>
                </a:solidFill>
              </a:rPr>
              <a:t>Goals:</a:t>
            </a:r>
            <a:endParaRPr sz="2000" u="sng">
              <a:solidFill>
                <a:schemeClr val="lt2"/>
              </a:solidFill>
            </a:endParaRPr>
          </a:p>
        </p:txBody>
      </p:sp>
      <p:sp>
        <p:nvSpPr>
          <p:cNvPr id="321" name="Google Shape;321;p45"/>
          <p:cNvSpPr txBox="1"/>
          <p:nvPr>
            <p:ph idx="4294967295" type="subTitle"/>
          </p:nvPr>
        </p:nvSpPr>
        <p:spPr>
          <a:xfrm>
            <a:off x="444700" y="2492725"/>
            <a:ext cx="1828200" cy="2311200"/>
          </a:xfrm>
          <a:prstGeom prst="rect">
            <a:avLst/>
          </a:prstGeom>
          <a:ln cap="flat" cmpd="sng" w="19050">
            <a:solidFill>
              <a:srgbClr val="6C7E9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Arial"/>
                <a:ea typeface="Arial"/>
                <a:cs typeface="Arial"/>
                <a:sym typeface="Arial"/>
              </a:rPr>
              <a:t>- Clean off the dirt on the panel and increases efficiency </a:t>
            </a:r>
            <a:endParaRPr b="1">
              <a:solidFill>
                <a:schemeClr val="lt1"/>
              </a:solidFill>
              <a:latin typeface="Arial"/>
              <a:ea typeface="Arial"/>
              <a:cs typeface="Arial"/>
              <a:sym typeface="Arial"/>
            </a:endParaRPr>
          </a:p>
          <a:p>
            <a:pPr indent="0" lvl="0" marL="0" rtl="0" algn="l">
              <a:spcBef>
                <a:spcPts val="1600"/>
              </a:spcBef>
              <a:spcAft>
                <a:spcPts val="0"/>
              </a:spcAft>
              <a:buNone/>
            </a:pPr>
            <a:r>
              <a:rPr b="1" lang="en">
                <a:solidFill>
                  <a:schemeClr val="lt1"/>
                </a:solidFill>
                <a:latin typeface="Arial"/>
                <a:ea typeface="Arial"/>
                <a:cs typeface="Arial"/>
                <a:sym typeface="Arial"/>
              </a:rPr>
              <a:t>- Shifting the rollers position would tip the panel to the correct angle </a:t>
            </a:r>
            <a:endParaRPr b="1">
              <a:solidFill>
                <a:schemeClr val="lt1"/>
              </a:solidFill>
              <a:latin typeface="Arial"/>
              <a:ea typeface="Arial"/>
              <a:cs typeface="Arial"/>
              <a:sym typeface="Arial"/>
            </a:endParaRPr>
          </a:p>
          <a:p>
            <a:pPr indent="0" lvl="0" marL="0" rtl="0" algn="l">
              <a:spcBef>
                <a:spcPts val="1600"/>
              </a:spcBef>
              <a:spcAft>
                <a:spcPts val="1600"/>
              </a:spcAft>
              <a:buNone/>
            </a:pPr>
            <a:r>
              <a:t/>
            </a:r>
            <a:endParaRPr b="1" sz="1100">
              <a:solidFill>
                <a:srgbClr val="00000A"/>
              </a:solidFill>
              <a:latin typeface="Arial"/>
              <a:ea typeface="Arial"/>
              <a:cs typeface="Arial"/>
              <a:sym typeface="Arial"/>
            </a:endParaRPr>
          </a:p>
        </p:txBody>
      </p:sp>
      <p:sp>
        <p:nvSpPr>
          <p:cNvPr id="322" name="Google Shape;322;p45"/>
          <p:cNvSpPr txBox="1"/>
          <p:nvPr>
            <p:ph idx="4294967295" type="ctrTitle"/>
          </p:nvPr>
        </p:nvSpPr>
        <p:spPr>
          <a:xfrm>
            <a:off x="2481807" y="1912497"/>
            <a:ext cx="17988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u="sng">
                <a:solidFill>
                  <a:schemeClr val="lt2"/>
                </a:solidFill>
              </a:rPr>
              <a:t>Cons:</a:t>
            </a:r>
            <a:endParaRPr sz="2000" u="sng">
              <a:solidFill>
                <a:schemeClr val="lt2"/>
              </a:solidFill>
            </a:endParaRPr>
          </a:p>
        </p:txBody>
      </p:sp>
      <p:sp>
        <p:nvSpPr>
          <p:cNvPr id="323" name="Google Shape;323;p45"/>
          <p:cNvSpPr txBox="1"/>
          <p:nvPr/>
        </p:nvSpPr>
        <p:spPr>
          <a:xfrm>
            <a:off x="474075" y="1003500"/>
            <a:ext cx="4520100" cy="83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tamaran Light"/>
                <a:ea typeface="Catamaran Light"/>
                <a:cs typeface="Catamaran Light"/>
                <a:sym typeface="Catamaran Light"/>
              </a:rPr>
              <a:t>The second design introduced the idea of distributing weight on the surface of the panel in order to change its position.</a:t>
            </a:r>
            <a:endParaRPr>
              <a:latin typeface="Catamaran Light"/>
              <a:ea typeface="Catamaran Light"/>
              <a:cs typeface="Catamaran Light"/>
              <a:sym typeface="Catamaran Light"/>
            </a:endParaRPr>
          </a:p>
        </p:txBody>
      </p:sp>
      <p:pic>
        <p:nvPicPr>
          <p:cNvPr id="324" name="Google Shape;324;p45"/>
          <p:cNvPicPr preferRelativeResize="0"/>
          <p:nvPr/>
        </p:nvPicPr>
        <p:blipFill>
          <a:blip r:embed="rId3">
            <a:alphaModFix/>
          </a:blip>
          <a:stretch>
            <a:fillRect/>
          </a:stretch>
        </p:blipFill>
        <p:spPr>
          <a:xfrm>
            <a:off x="4994050" y="1003488"/>
            <a:ext cx="3476625" cy="3800475"/>
          </a:xfrm>
          <a:prstGeom prst="rect">
            <a:avLst/>
          </a:prstGeom>
          <a:noFill/>
          <a:ln cap="flat" cmpd="sng" w="19050">
            <a:solidFill>
              <a:srgbClr val="00000A"/>
            </a:solidFill>
            <a:prstDash val="solid"/>
            <a:round/>
            <a:headEnd len="sm" w="sm" type="none"/>
            <a:tailEnd len="sm" w="sm" type="none"/>
          </a:ln>
        </p:spPr>
      </p:pic>
      <p:sp>
        <p:nvSpPr>
          <p:cNvPr id="325" name="Google Shape;325;p45"/>
          <p:cNvSpPr txBox="1"/>
          <p:nvPr>
            <p:ph idx="4294967295" type="subTitle"/>
          </p:nvPr>
        </p:nvSpPr>
        <p:spPr>
          <a:xfrm>
            <a:off x="2467100" y="2492725"/>
            <a:ext cx="1828200" cy="2311200"/>
          </a:xfrm>
          <a:prstGeom prst="rect">
            <a:avLst/>
          </a:prstGeom>
          <a:ln cap="flat" cmpd="sng" w="19050">
            <a:solidFill>
              <a:srgbClr val="6C7E9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Arial"/>
                <a:ea typeface="Arial"/>
                <a:cs typeface="Arial"/>
                <a:sym typeface="Arial"/>
              </a:rPr>
              <a:t>- Blocks a portion of the panel at all points </a:t>
            </a:r>
            <a:endParaRPr b="1">
              <a:solidFill>
                <a:schemeClr val="lt1"/>
              </a:solidFill>
              <a:latin typeface="Arial"/>
              <a:ea typeface="Arial"/>
              <a:cs typeface="Arial"/>
              <a:sym typeface="Arial"/>
            </a:endParaRPr>
          </a:p>
          <a:p>
            <a:pPr indent="0" lvl="0" marL="0" rtl="0" algn="l">
              <a:spcBef>
                <a:spcPts val="1600"/>
              </a:spcBef>
              <a:spcAft>
                <a:spcPts val="0"/>
              </a:spcAft>
              <a:buNone/>
            </a:pPr>
            <a:r>
              <a:rPr b="1" lang="en">
                <a:solidFill>
                  <a:schemeClr val="lt1"/>
                </a:solidFill>
                <a:latin typeface="Arial"/>
                <a:ea typeface="Arial"/>
                <a:cs typeface="Arial"/>
                <a:sym typeface="Arial"/>
              </a:rPr>
              <a:t>- U rings around support pole have too wide of a range of motion </a:t>
            </a:r>
            <a:endParaRPr b="1">
              <a:solidFill>
                <a:schemeClr val="lt1"/>
              </a:solidFill>
              <a:latin typeface="Arial"/>
              <a:ea typeface="Arial"/>
              <a:cs typeface="Arial"/>
              <a:sym typeface="Arial"/>
            </a:endParaRPr>
          </a:p>
          <a:p>
            <a:pPr indent="0" lvl="0" marL="0" rtl="0" algn="l">
              <a:spcBef>
                <a:spcPts val="1600"/>
              </a:spcBef>
              <a:spcAft>
                <a:spcPts val="0"/>
              </a:spcAft>
              <a:buNone/>
            </a:pPr>
            <a:r>
              <a:rPr b="1" lang="en">
                <a:solidFill>
                  <a:schemeClr val="lt1"/>
                </a:solidFill>
                <a:latin typeface="Arial"/>
                <a:ea typeface="Arial"/>
                <a:cs typeface="Arial"/>
                <a:sym typeface="Arial"/>
              </a:rPr>
              <a:t>- Roller could damage the panel </a:t>
            </a:r>
            <a:endParaRPr b="1">
              <a:solidFill>
                <a:schemeClr val="lt1"/>
              </a:solidFill>
              <a:latin typeface="Arial"/>
              <a:ea typeface="Arial"/>
              <a:cs typeface="Arial"/>
              <a:sym typeface="Arial"/>
            </a:endParaRPr>
          </a:p>
          <a:p>
            <a:pPr indent="0" lvl="0" marL="0" rtl="0" algn="l">
              <a:spcBef>
                <a:spcPts val="1600"/>
              </a:spcBef>
              <a:spcAft>
                <a:spcPts val="1600"/>
              </a:spcAft>
              <a:buNone/>
            </a:pPr>
            <a:r>
              <a:t/>
            </a:r>
            <a:endParaRPr b="1" sz="1100">
              <a:solidFill>
                <a:srgbClr val="00000A"/>
              </a:solidFill>
              <a:latin typeface="Arial"/>
              <a:ea typeface="Arial"/>
              <a:cs typeface="Arial"/>
              <a:sym typeface="Arial"/>
            </a:endParaRPr>
          </a:p>
        </p:txBody>
      </p:sp>
      <p:sp>
        <p:nvSpPr>
          <p:cNvPr id="326" name="Google Shape;326;p45"/>
          <p:cNvSpPr/>
          <p:nvPr/>
        </p:nvSpPr>
        <p:spPr>
          <a:xfrm>
            <a:off x="7880100" y="3621075"/>
            <a:ext cx="487500" cy="15291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6"/>
          <p:cNvSpPr txBox="1"/>
          <p:nvPr>
            <p:ph idx="5" type="subTitle"/>
          </p:nvPr>
        </p:nvSpPr>
        <p:spPr>
          <a:xfrm>
            <a:off x="457900" y="702825"/>
            <a:ext cx="8231700" cy="415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Tamarack Horizontal Pole Mount 6 panels- 2 poles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u="sng">
                <a:latin typeface="Catamaran"/>
                <a:ea typeface="Catamaran"/>
                <a:cs typeface="Catamaran"/>
                <a:sym typeface="Catamaran"/>
              </a:rPr>
              <a:t>Initial build:</a:t>
            </a:r>
            <a:endParaRPr b="1" sz="1300" u="sng">
              <a:latin typeface="Catamaran"/>
              <a:ea typeface="Catamaran"/>
              <a:cs typeface="Catamaran"/>
              <a:sym typeface="Catamaran"/>
            </a:endParaRPr>
          </a:p>
          <a:p>
            <a:pPr indent="-311150" lvl="0" marL="457200" rtl="0" algn="l">
              <a:spcBef>
                <a:spcPts val="0"/>
              </a:spcBef>
              <a:spcAft>
                <a:spcPts val="0"/>
              </a:spcAft>
              <a:buSzPts val="1300"/>
              <a:buChar char="-"/>
            </a:pPr>
            <a:r>
              <a:rPr lang="en" sz="1300"/>
              <a:t>40BB17H-½” Sprocket wheel for #40 roller chain (x4/ panel, 24 total) = $357.60</a:t>
            </a:r>
            <a:endParaRPr sz="1300"/>
          </a:p>
          <a:p>
            <a:pPr indent="-311150" lvl="0" marL="457200" rtl="0" algn="l">
              <a:spcBef>
                <a:spcPts val="0"/>
              </a:spcBef>
              <a:spcAft>
                <a:spcPts val="0"/>
              </a:spcAft>
              <a:buSzPts val="1300"/>
              <a:buChar char="-"/>
            </a:pPr>
            <a:r>
              <a:rPr lang="en" sz="1300"/>
              <a:t>#40 roller chain ½” pitch (200ft/panel, 1200 ft total) = $795</a:t>
            </a:r>
            <a:endParaRPr sz="1300"/>
          </a:p>
          <a:p>
            <a:pPr indent="-311150" lvl="0" marL="457200" rtl="0" algn="l">
              <a:spcBef>
                <a:spcPts val="0"/>
              </a:spcBef>
              <a:spcAft>
                <a:spcPts val="0"/>
              </a:spcAft>
              <a:buSzPts val="1300"/>
              <a:buChar char="-"/>
            </a:pPr>
            <a:r>
              <a:rPr lang="en" sz="1300"/>
              <a:t>Additional connecting gears approximately $60/panel = $360</a:t>
            </a:r>
            <a:endParaRPr sz="1300"/>
          </a:p>
          <a:p>
            <a:pPr indent="-311150" lvl="0" marL="457200" rtl="0" algn="l">
              <a:spcBef>
                <a:spcPts val="0"/>
              </a:spcBef>
              <a:spcAft>
                <a:spcPts val="0"/>
              </a:spcAft>
              <a:buSzPts val="1300"/>
              <a:buChar char="-"/>
            </a:pPr>
            <a:r>
              <a:rPr lang="en" sz="1300"/>
              <a:t>PVA squeegee = $94.95</a:t>
            </a:r>
            <a:endParaRPr sz="1300"/>
          </a:p>
          <a:p>
            <a:pPr indent="-311150" lvl="0" marL="457200" rtl="0" algn="l">
              <a:spcBef>
                <a:spcPts val="0"/>
              </a:spcBef>
              <a:spcAft>
                <a:spcPts val="0"/>
              </a:spcAft>
              <a:buSzPts val="1300"/>
              <a:buChar char="-"/>
            </a:pPr>
            <a:r>
              <a:rPr lang="en" sz="1300"/>
              <a:t>Aluminum housing w/ angle iron (1x96in/ $14, 8 total) = $122</a:t>
            </a:r>
            <a:endParaRPr sz="1300"/>
          </a:p>
          <a:p>
            <a:pPr indent="-311150" lvl="0" marL="457200" rtl="0" algn="l">
              <a:spcBef>
                <a:spcPts val="0"/>
              </a:spcBef>
              <a:spcAft>
                <a:spcPts val="0"/>
              </a:spcAft>
              <a:buSzPts val="1300"/>
              <a:buChar char="-"/>
            </a:pPr>
            <a:r>
              <a:rPr lang="en" sz="1300"/>
              <a:t>TowSmart 1in bearing kit ($15.26/ panel) = $91.56</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u="sng">
                <a:latin typeface="Catamaran"/>
                <a:ea typeface="Catamaran"/>
                <a:cs typeface="Catamaran"/>
                <a:sym typeface="Catamaran"/>
              </a:rPr>
              <a:t>Replacement parts:</a:t>
            </a:r>
            <a:endParaRPr b="1" sz="1300" u="sng">
              <a:latin typeface="Catamaran"/>
              <a:ea typeface="Catamaran"/>
              <a:cs typeface="Catamaran"/>
              <a:sym typeface="Catamaran"/>
            </a:endParaRPr>
          </a:p>
          <a:p>
            <a:pPr indent="-311150" lvl="0" marL="457200" rtl="0" algn="l">
              <a:spcBef>
                <a:spcPts val="0"/>
              </a:spcBef>
              <a:spcAft>
                <a:spcPts val="0"/>
              </a:spcAft>
              <a:buSzPts val="1300"/>
              <a:buChar char="-"/>
            </a:pPr>
            <a:r>
              <a:rPr lang="en" sz="1300"/>
              <a:t>PVA replacement roller =$ 35.65</a:t>
            </a:r>
            <a:endParaRPr sz="1300"/>
          </a:p>
          <a:p>
            <a:pPr indent="-311150" lvl="0" marL="457200" rtl="0" algn="l">
              <a:spcBef>
                <a:spcPts val="0"/>
              </a:spcBef>
              <a:spcAft>
                <a:spcPts val="0"/>
              </a:spcAft>
              <a:buSzPts val="1300"/>
              <a:buChar char="-"/>
            </a:pPr>
            <a:r>
              <a:rPr lang="en" sz="1300"/>
              <a:t>Ventura KMC 112 link bicycle chain = $10.24</a:t>
            </a:r>
            <a:endParaRPr sz="1300"/>
          </a:p>
          <a:p>
            <a:pPr indent="-311150" lvl="0" marL="457200" rtl="0" algn="l">
              <a:spcBef>
                <a:spcPts val="0"/>
              </a:spcBef>
              <a:spcAft>
                <a:spcPts val="0"/>
              </a:spcAft>
              <a:buSzPts val="1300"/>
              <a:buChar char="-"/>
            </a:pPr>
            <a:r>
              <a:rPr lang="en" sz="1300"/>
              <a:t>Aluminum angle iron 96in = $14</a:t>
            </a:r>
            <a:endParaRPr sz="1300"/>
          </a:p>
          <a:p>
            <a:pPr indent="-311150" lvl="0" marL="457200" rtl="0" algn="l">
              <a:spcBef>
                <a:spcPts val="0"/>
              </a:spcBef>
              <a:spcAft>
                <a:spcPts val="0"/>
              </a:spcAft>
              <a:buSzPts val="1300"/>
              <a:buChar char="-"/>
            </a:pPr>
            <a:r>
              <a:rPr lang="en" sz="1300"/>
              <a:t>TowSmart 1in bearing kit /2 = $15.26</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*sprocket wheels and gears are made for harsher conditions. Extras included in estimate. Interchangeable, so replacements should not be needed*</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i="1" lang="en" sz="1200">
                <a:latin typeface="Catamaran"/>
                <a:ea typeface="Catamaran"/>
                <a:cs typeface="Catamaran"/>
                <a:sym typeface="Catamaran"/>
              </a:rPr>
              <a:t>**</a:t>
            </a:r>
            <a:r>
              <a:rPr b="1" i="1" lang="en" sz="1200">
                <a:latin typeface="Catamaran"/>
                <a:ea typeface="Catamaran"/>
                <a:cs typeface="Catamaran"/>
                <a:sym typeface="Catamaran"/>
              </a:rPr>
              <a:t>Assuming solar panels and pole mount are provided**</a:t>
            </a:r>
            <a:endParaRPr b="1" i="1" sz="1200">
              <a:latin typeface="Catamaran"/>
              <a:ea typeface="Catamaran"/>
              <a:cs typeface="Catamaran"/>
              <a:sym typeface="Catamaran"/>
            </a:endParaRPr>
          </a:p>
        </p:txBody>
      </p:sp>
      <p:sp>
        <p:nvSpPr>
          <p:cNvPr id="332" name="Google Shape;332;p46"/>
          <p:cNvSpPr txBox="1"/>
          <p:nvPr>
            <p:ph idx="6" type="ctrTitle"/>
          </p:nvPr>
        </p:nvSpPr>
        <p:spPr>
          <a:xfrm>
            <a:off x="114950" y="123475"/>
            <a:ext cx="44571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Estimated Bill of Materials:</a:t>
            </a:r>
            <a:endParaRPr/>
          </a:p>
        </p:txBody>
      </p:sp>
      <p:sp>
        <p:nvSpPr>
          <p:cNvPr id="333" name="Google Shape;333;p46"/>
          <p:cNvSpPr txBox="1"/>
          <p:nvPr/>
        </p:nvSpPr>
        <p:spPr>
          <a:xfrm>
            <a:off x="5952875" y="2263950"/>
            <a:ext cx="2470500" cy="615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tamaran Light"/>
                <a:ea typeface="Catamaran Light"/>
                <a:cs typeface="Catamaran Light"/>
                <a:sym typeface="Catamaran Light"/>
              </a:rPr>
              <a:t>Approximate cost:  </a:t>
            </a:r>
            <a:endParaRPr>
              <a:latin typeface="Catamaran Light"/>
              <a:ea typeface="Catamaran Light"/>
              <a:cs typeface="Catamaran Light"/>
              <a:sym typeface="Catamaran Light"/>
            </a:endParaRPr>
          </a:p>
          <a:p>
            <a:pPr indent="0" lvl="0" marL="0" rtl="0" algn="r">
              <a:spcBef>
                <a:spcPts val="0"/>
              </a:spcBef>
              <a:spcAft>
                <a:spcPts val="0"/>
              </a:spcAft>
              <a:buNone/>
            </a:pPr>
            <a:r>
              <a:rPr b="1" lang="en">
                <a:latin typeface="Catamaran"/>
                <a:ea typeface="Catamaran"/>
                <a:cs typeface="Catamaran"/>
                <a:sym typeface="Catamaran"/>
              </a:rPr>
              <a:t>$1821.11/ 6 panels</a:t>
            </a:r>
            <a:endParaRPr b="1">
              <a:latin typeface="Catamaran"/>
              <a:ea typeface="Catamaran"/>
              <a:cs typeface="Catamaran"/>
              <a:sym typeface="Catamar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337" name="Shape 337"/>
        <p:cNvGrpSpPr/>
        <p:nvPr/>
      </p:nvGrpSpPr>
      <p:grpSpPr>
        <a:xfrm>
          <a:off x="0" y="0"/>
          <a:ext cx="0" cy="0"/>
          <a:chOff x="0" y="0"/>
          <a:chExt cx="0" cy="0"/>
        </a:xfrm>
      </p:grpSpPr>
      <p:sp>
        <p:nvSpPr>
          <p:cNvPr id="338" name="Google Shape;338;p47"/>
          <p:cNvSpPr/>
          <p:nvPr/>
        </p:nvSpPr>
        <p:spPr>
          <a:xfrm rot="-5400000">
            <a:off x="3694300" y="-1023300"/>
            <a:ext cx="1057500" cy="3104100"/>
          </a:xfrm>
          <a:prstGeom prst="rect">
            <a:avLst/>
          </a:pr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7"/>
          <p:cNvSpPr txBox="1"/>
          <p:nvPr>
            <p:ph type="ctrTitle"/>
          </p:nvPr>
        </p:nvSpPr>
        <p:spPr>
          <a:xfrm>
            <a:off x="2850850" y="32550"/>
            <a:ext cx="2590500" cy="99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Designs Used in US</a:t>
            </a:r>
            <a:endParaRPr sz="2800">
              <a:solidFill>
                <a:schemeClr val="lt1"/>
              </a:solidFill>
            </a:endParaRPr>
          </a:p>
        </p:txBody>
      </p:sp>
      <p:sp>
        <p:nvSpPr>
          <p:cNvPr id="340" name="Google Shape;340;p47"/>
          <p:cNvSpPr txBox="1"/>
          <p:nvPr>
            <p:ph idx="1" type="subTitle"/>
          </p:nvPr>
        </p:nvSpPr>
        <p:spPr>
          <a:xfrm>
            <a:off x="-52350" y="2031300"/>
            <a:ext cx="2956500" cy="178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They track the sun with a sensor and move to follow the sun. They use 1-4% of the panels energy, but increase efficiency by over 40%. They require lots of upkeep and maintenance on lots of small moving parts.</a:t>
            </a:r>
            <a:endParaRPr/>
          </a:p>
        </p:txBody>
      </p:sp>
      <p:pic>
        <p:nvPicPr>
          <p:cNvPr descr="What Is a Solar Tracker and Is It Worth the Investment?" id="341" name="Google Shape;341;p47"/>
          <p:cNvPicPr preferRelativeResize="0"/>
          <p:nvPr/>
        </p:nvPicPr>
        <p:blipFill>
          <a:blip r:embed="rId3">
            <a:alphaModFix/>
          </a:blip>
          <a:stretch>
            <a:fillRect/>
          </a:stretch>
        </p:blipFill>
        <p:spPr>
          <a:xfrm>
            <a:off x="825429" y="3359100"/>
            <a:ext cx="3508771" cy="1784400"/>
          </a:xfrm>
          <a:prstGeom prst="rect">
            <a:avLst/>
          </a:prstGeom>
          <a:noFill/>
          <a:ln>
            <a:noFill/>
          </a:ln>
        </p:spPr>
      </p:pic>
      <p:pic>
        <p:nvPicPr>
          <p:cNvPr descr="Passive Solar Tracking System | Semantic Scholar" id="342" name="Google Shape;342;p47"/>
          <p:cNvPicPr preferRelativeResize="0"/>
          <p:nvPr/>
        </p:nvPicPr>
        <p:blipFill>
          <a:blip r:embed="rId4">
            <a:alphaModFix/>
          </a:blip>
          <a:stretch>
            <a:fillRect/>
          </a:stretch>
        </p:blipFill>
        <p:spPr>
          <a:xfrm>
            <a:off x="4201875" y="1273825"/>
            <a:ext cx="2286024" cy="2085275"/>
          </a:xfrm>
          <a:prstGeom prst="rect">
            <a:avLst/>
          </a:prstGeom>
          <a:noFill/>
          <a:ln>
            <a:noFill/>
          </a:ln>
        </p:spPr>
      </p:pic>
      <p:sp>
        <p:nvSpPr>
          <p:cNvPr id="343" name="Google Shape;343;p47"/>
          <p:cNvSpPr/>
          <p:nvPr/>
        </p:nvSpPr>
        <p:spPr>
          <a:xfrm rot="-5400000">
            <a:off x="662625" y="574675"/>
            <a:ext cx="882900" cy="1789200"/>
          </a:xfrm>
          <a:prstGeom prst="rect">
            <a:avLst/>
          </a:pr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7"/>
          <p:cNvSpPr txBox="1"/>
          <p:nvPr/>
        </p:nvSpPr>
        <p:spPr>
          <a:xfrm>
            <a:off x="302050" y="945925"/>
            <a:ext cx="1821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solidFill>
                  <a:schemeClr val="lt1"/>
                </a:solidFill>
                <a:latin typeface="Livvic"/>
                <a:ea typeface="Livvic"/>
                <a:cs typeface="Livvic"/>
                <a:sym typeface="Livvic"/>
              </a:rPr>
              <a:t>Solar Trackers</a:t>
            </a:r>
            <a:endParaRPr b="1" sz="2800">
              <a:solidFill>
                <a:schemeClr val="lt1"/>
              </a:solidFill>
              <a:latin typeface="Livvic"/>
              <a:ea typeface="Livvic"/>
              <a:cs typeface="Livvic"/>
              <a:sym typeface="Livvic"/>
            </a:endParaRPr>
          </a:p>
        </p:txBody>
      </p:sp>
      <p:sp>
        <p:nvSpPr>
          <p:cNvPr id="345" name="Google Shape;345;p47"/>
          <p:cNvSpPr/>
          <p:nvPr/>
        </p:nvSpPr>
        <p:spPr>
          <a:xfrm rot="-5400000">
            <a:off x="7377650" y="656575"/>
            <a:ext cx="882900" cy="1789200"/>
          </a:xfrm>
          <a:prstGeom prst="rect">
            <a:avLst/>
          </a:pr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7"/>
          <p:cNvSpPr txBox="1"/>
          <p:nvPr/>
        </p:nvSpPr>
        <p:spPr>
          <a:xfrm>
            <a:off x="6924500" y="1027825"/>
            <a:ext cx="2238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solidFill>
                  <a:schemeClr val="lt1"/>
                </a:solidFill>
                <a:latin typeface="Livvic"/>
                <a:ea typeface="Livvic"/>
                <a:cs typeface="Livvic"/>
                <a:sym typeface="Livvic"/>
              </a:rPr>
              <a:t>Passive Trackers</a:t>
            </a:r>
            <a:endParaRPr>
              <a:latin typeface="Catamaran Light"/>
              <a:ea typeface="Catamaran Light"/>
              <a:cs typeface="Catamaran Light"/>
              <a:sym typeface="Catamaran Light"/>
            </a:endParaRPr>
          </a:p>
        </p:txBody>
      </p:sp>
      <p:sp>
        <p:nvSpPr>
          <p:cNvPr id="347" name="Google Shape;347;p47"/>
          <p:cNvSpPr txBox="1"/>
          <p:nvPr/>
        </p:nvSpPr>
        <p:spPr>
          <a:xfrm>
            <a:off x="6661700" y="2074525"/>
            <a:ext cx="2052000" cy="1847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chemeClr val="dk1"/>
                </a:solidFill>
                <a:latin typeface="Catamaran Light"/>
                <a:ea typeface="Catamaran Light"/>
                <a:cs typeface="Catamaran Light"/>
                <a:sym typeface="Catamaran Light"/>
              </a:rPr>
              <a:t>Passive Trackers use a low boiling point gas. It is driven to one side or the other when it is heated up by the sun. This will cause the panel to tilt and aim towards the sun better to create a 90 degree angle. It takes a long time to tilt though, up to an hour.</a:t>
            </a:r>
            <a:endParaRPr>
              <a:latin typeface="Catamaran Light"/>
              <a:ea typeface="Catamaran Light"/>
              <a:cs typeface="Catamaran Light"/>
              <a:sym typeface="Catamaran Light"/>
            </a:endParaRPr>
          </a:p>
        </p:txBody>
      </p:sp>
      <p:sp>
        <p:nvSpPr>
          <p:cNvPr id="348" name="Google Shape;348;p47"/>
          <p:cNvSpPr txBox="1"/>
          <p:nvPr/>
        </p:nvSpPr>
        <p:spPr>
          <a:xfrm>
            <a:off x="8503500" y="4789500"/>
            <a:ext cx="6405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u="sng">
                <a:solidFill>
                  <a:srgbClr val="0000FF"/>
                </a:solidFill>
                <a:hlinkClick r:id="rId5">
                  <a:extLst>
                    <a:ext uri="{A12FA001-AC4F-418D-AE19-62706E023703}">
                      <ahyp:hlinkClr val="tx"/>
                    </a:ext>
                  </a:extLst>
                </a:hlinkClick>
              </a:rPr>
              <a:t>Source</a:t>
            </a:r>
            <a:endParaRPr>
              <a:solidFill>
                <a:srgbClr val="0000FF"/>
              </a:solidFill>
              <a:latin typeface="Catamaran Light"/>
              <a:ea typeface="Catamaran Light"/>
              <a:cs typeface="Catamaran Light"/>
              <a:sym typeface="Catamaran Light"/>
            </a:endParaRPr>
          </a:p>
        </p:txBody>
      </p:sp>
      <p:sp>
        <p:nvSpPr>
          <p:cNvPr id="349" name="Google Shape;349;p47"/>
          <p:cNvSpPr txBox="1"/>
          <p:nvPr/>
        </p:nvSpPr>
        <p:spPr>
          <a:xfrm>
            <a:off x="0" y="4789500"/>
            <a:ext cx="640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rgbClr val="0000FF"/>
                </a:solidFill>
                <a:hlinkClick r:id="rId6">
                  <a:extLst>
                    <a:ext uri="{A12FA001-AC4F-418D-AE19-62706E023703}">
                      <ahyp:hlinkClr val="tx"/>
                    </a:ext>
                  </a:extLst>
                </a:hlinkClick>
              </a:rPr>
              <a:t>Source</a:t>
            </a:r>
            <a:endParaRPr sz="11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8"/>
          <p:cNvSpPr/>
          <p:nvPr/>
        </p:nvSpPr>
        <p:spPr>
          <a:xfrm>
            <a:off x="0" y="1864275"/>
            <a:ext cx="8933100" cy="32859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8"/>
          <p:cNvSpPr txBox="1"/>
          <p:nvPr>
            <p:ph type="ctrTitle"/>
          </p:nvPr>
        </p:nvSpPr>
        <p:spPr>
          <a:xfrm>
            <a:off x="226450" y="327075"/>
            <a:ext cx="38094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E2A47"/>
                </a:solidFill>
              </a:rPr>
              <a:t>Preliminary Design #3</a:t>
            </a:r>
            <a:endParaRPr>
              <a:solidFill>
                <a:srgbClr val="0E2A47"/>
              </a:solidFill>
            </a:endParaRPr>
          </a:p>
        </p:txBody>
      </p:sp>
      <p:sp>
        <p:nvSpPr>
          <p:cNvPr id="356" name="Google Shape;356;p48"/>
          <p:cNvSpPr/>
          <p:nvPr/>
        </p:nvSpPr>
        <p:spPr>
          <a:xfrm>
            <a:off x="7055250" y="3614400"/>
            <a:ext cx="487500" cy="15291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8"/>
          <p:cNvSpPr txBox="1"/>
          <p:nvPr>
            <p:ph idx="4294967295" type="ctrTitle"/>
          </p:nvPr>
        </p:nvSpPr>
        <p:spPr>
          <a:xfrm>
            <a:off x="474064" y="1912497"/>
            <a:ext cx="18282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u="sng">
                <a:solidFill>
                  <a:schemeClr val="lt2"/>
                </a:solidFill>
              </a:rPr>
              <a:t>Pros:</a:t>
            </a:r>
            <a:endParaRPr sz="2000" u="sng">
              <a:solidFill>
                <a:schemeClr val="lt2"/>
              </a:solidFill>
            </a:endParaRPr>
          </a:p>
        </p:txBody>
      </p:sp>
      <p:sp>
        <p:nvSpPr>
          <p:cNvPr id="358" name="Google Shape;358;p48"/>
          <p:cNvSpPr txBox="1"/>
          <p:nvPr>
            <p:ph idx="4294967295" type="subTitle"/>
          </p:nvPr>
        </p:nvSpPr>
        <p:spPr>
          <a:xfrm>
            <a:off x="444700" y="2710875"/>
            <a:ext cx="1828200" cy="2093100"/>
          </a:xfrm>
          <a:prstGeom prst="rect">
            <a:avLst/>
          </a:prstGeom>
          <a:ln cap="flat" cmpd="sng" w="19050">
            <a:solidFill>
              <a:srgbClr val="6C7E95"/>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Arial"/>
              <a:buChar char="-"/>
            </a:pPr>
            <a:r>
              <a:rPr b="1" lang="en">
                <a:solidFill>
                  <a:schemeClr val="lt1"/>
                </a:solidFill>
                <a:latin typeface="Arial"/>
                <a:ea typeface="Arial"/>
                <a:cs typeface="Arial"/>
                <a:sym typeface="Arial"/>
              </a:rPr>
              <a:t>Finds a way to track the sun’s movements throughout the day but focusing the light to a senor</a:t>
            </a:r>
            <a:endParaRPr b="1">
              <a:solidFill>
                <a:schemeClr val="lt1"/>
              </a:solidFill>
              <a:latin typeface="Arial"/>
              <a:ea typeface="Arial"/>
              <a:cs typeface="Arial"/>
              <a:sym typeface="Arial"/>
            </a:endParaRPr>
          </a:p>
          <a:p>
            <a:pPr indent="-298450" lvl="0" marL="457200" rtl="0" algn="l">
              <a:spcBef>
                <a:spcPts val="1600"/>
              </a:spcBef>
              <a:spcAft>
                <a:spcPts val="0"/>
              </a:spcAft>
              <a:buClr>
                <a:srgbClr val="00000A"/>
              </a:buClr>
              <a:buSzPts val="1100"/>
              <a:buChar char="-"/>
            </a:pPr>
            <a:r>
              <a:t/>
            </a:r>
            <a:endParaRPr b="1" sz="1100">
              <a:solidFill>
                <a:srgbClr val="00000A"/>
              </a:solidFill>
            </a:endParaRPr>
          </a:p>
          <a:p>
            <a:pPr indent="0" lvl="0" marL="0" rtl="0" algn="l">
              <a:spcBef>
                <a:spcPts val="1600"/>
              </a:spcBef>
              <a:spcAft>
                <a:spcPts val="1600"/>
              </a:spcAft>
              <a:buNone/>
            </a:pPr>
            <a:r>
              <a:t/>
            </a:r>
            <a:endParaRPr b="1" sz="1100">
              <a:solidFill>
                <a:srgbClr val="00000A"/>
              </a:solidFill>
              <a:latin typeface="Arial"/>
              <a:ea typeface="Arial"/>
              <a:cs typeface="Arial"/>
              <a:sym typeface="Arial"/>
            </a:endParaRPr>
          </a:p>
        </p:txBody>
      </p:sp>
      <p:sp>
        <p:nvSpPr>
          <p:cNvPr id="359" name="Google Shape;359;p48"/>
          <p:cNvSpPr txBox="1"/>
          <p:nvPr>
            <p:ph idx="4294967295" type="ctrTitle"/>
          </p:nvPr>
        </p:nvSpPr>
        <p:spPr>
          <a:xfrm>
            <a:off x="2481807" y="1912497"/>
            <a:ext cx="17988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u="sng">
                <a:solidFill>
                  <a:schemeClr val="lt2"/>
                </a:solidFill>
              </a:rPr>
              <a:t>Cons:</a:t>
            </a:r>
            <a:endParaRPr sz="2000" u="sng">
              <a:solidFill>
                <a:schemeClr val="lt2"/>
              </a:solidFill>
            </a:endParaRPr>
          </a:p>
        </p:txBody>
      </p:sp>
      <p:sp>
        <p:nvSpPr>
          <p:cNvPr id="360" name="Google Shape;360;p48"/>
          <p:cNvSpPr txBox="1"/>
          <p:nvPr>
            <p:ph idx="4294967295" type="subTitle"/>
          </p:nvPr>
        </p:nvSpPr>
        <p:spPr>
          <a:xfrm>
            <a:off x="2452400" y="2710875"/>
            <a:ext cx="2541000" cy="2093100"/>
          </a:xfrm>
          <a:prstGeom prst="rect">
            <a:avLst/>
          </a:prstGeom>
          <a:ln cap="flat" cmpd="sng" w="19050">
            <a:solidFill>
              <a:srgbClr val="6C7E95"/>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1200"/>
              </a:spcBef>
              <a:spcAft>
                <a:spcPts val="0"/>
              </a:spcAft>
              <a:buClr>
                <a:schemeClr val="lt1"/>
              </a:buClr>
              <a:buSzPts val="1200"/>
              <a:buFont typeface="Arial"/>
              <a:buChar char="-"/>
            </a:pPr>
            <a:r>
              <a:rPr b="1" lang="en">
                <a:solidFill>
                  <a:schemeClr val="lt1"/>
                </a:solidFill>
                <a:latin typeface="Arial"/>
                <a:ea typeface="Arial"/>
                <a:cs typeface="Arial"/>
                <a:sym typeface="Arial"/>
              </a:rPr>
              <a:t>The cone is refined to a point not allowing  enough </a:t>
            </a:r>
            <a:r>
              <a:rPr b="1" lang="en">
                <a:solidFill>
                  <a:schemeClr val="lt1"/>
                </a:solidFill>
                <a:latin typeface="Arial"/>
                <a:ea typeface="Arial"/>
                <a:cs typeface="Arial"/>
                <a:sym typeface="Arial"/>
              </a:rPr>
              <a:t>variance</a:t>
            </a:r>
            <a:r>
              <a:rPr b="1" lang="en">
                <a:solidFill>
                  <a:schemeClr val="lt1"/>
                </a:solidFill>
                <a:latin typeface="Arial"/>
                <a:ea typeface="Arial"/>
                <a:cs typeface="Arial"/>
                <a:sym typeface="Arial"/>
              </a:rPr>
              <a:t> in the output of light(incorrect tracking)</a:t>
            </a:r>
            <a:endParaRPr b="1">
              <a:solidFill>
                <a:schemeClr val="lt1"/>
              </a:solidFill>
              <a:latin typeface="Arial"/>
              <a:ea typeface="Arial"/>
              <a:cs typeface="Arial"/>
              <a:sym typeface="Arial"/>
            </a:endParaRPr>
          </a:p>
          <a:p>
            <a:pPr indent="-304800" lvl="0" marL="457200" rtl="0" algn="l">
              <a:spcBef>
                <a:spcPts val="1200"/>
              </a:spcBef>
              <a:spcAft>
                <a:spcPts val="0"/>
              </a:spcAft>
              <a:buClr>
                <a:schemeClr val="lt1"/>
              </a:buClr>
              <a:buSzPts val="1200"/>
              <a:buFont typeface="Arial"/>
              <a:buChar char="-"/>
            </a:pPr>
            <a:r>
              <a:rPr b="1" lang="en">
                <a:solidFill>
                  <a:schemeClr val="lt1"/>
                </a:solidFill>
                <a:latin typeface="Arial"/>
                <a:ea typeface="Arial"/>
                <a:cs typeface="Arial"/>
                <a:sym typeface="Arial"/>
              </a:rPr>
              <a:t>Large(not singular panel precise)</a:t>
            </a:r>
            <a:endParaRPr b="1">
              <a:solidFill>
                <a:schemeClr val="lt1"/>
              </a:solidFill>
              <a:latin typeface="Arial"/>
              <a:ea typeface="Arial"/>
              <a:cs typeface="Arial"/>
              <a:sym typeface="Arial"/>
            </a:endParaRPr>
          </a:p>
          <a:p>
            <a:pPr indent="0" lvl="0" marL="0" rtl="0" algn="l">
              <a:spcBef>
                <a:spcPts val="1200"/>
              </a:spcBef>
              <a:spcAft>
                <a:spcPts val="0"/>
              </a:spcAft>
              <a:buNone/>
            </a:pPr>
            <a:r>
              <a:t/>
            </a:r>
            <a:endParaRPr b="1" sz="1100">
              <a:solidFill>
                <a:srgbClr val="00000A"/>
              </a:solidFill>
              <a:latin typeface="Arial"/>
              <a:ea typeface="Arial"/>
              <a:cs typeface="Arial"/>
              <a:sym typeface="Arial"/>
            </a:endParaRPr>
          </a:p>
          <a:p>
            <a:pPr indent="0" lvl="0" marL="0" rtl="0" algn="l">
              <a:spcBef>
                <a:spcPts val="1200"/>
              </a:spcBef>
              <a:spcAft>
                <a:spcPts val="1200"/>
              </a:spcAft>
              <a:buNone/>
            </a:pPr>
            <a:r>
              <a:rPr b="1" lang="en" sz="1100">
                <a:solidFill>
                  <a:srgbClr val="00000A"/>
                </a:solidFill>
                <a:latin typeface="Arial"/>
                <a:ea typeface="Arial"/>
                <a:cs typeface="Arial"/>
                <a:sym typeface="Arial"/>
              </a:rPr>
              <a:t> </a:t>
            </a:r>
            <a:endParaRPr>
              <a:solidFill>
                <a:srgbClr val="DADCDE"/>
              </a:solidFill>
            </a:endParaRPr>
          </a:p>
        </p:txBody>
      </p:sp>
      <p:sp>
        <p:nvSpPr>
          <p:cNvPr id="361" name="Google Shape;361;p48"/>
          <p:cNvSpPr txBox="1"/>
          <p:nvPr/>
        </p:nvSpPr>
        <p:spPr>
          <a:xfrm>
            <a:off x="699125" y="920025"/>
            <a:ext cx="8156400" cy="838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tamaran Light"/>
                <a:ea typeface="Catamaran Light"/>
                <a:cs typeface="Catamaran Light"/>
                <a:sym typeface="Catamaran Light"/>
              </a:rPr>
              <a:t>The forth design uses a take on a </a:t>
            </a:r>
            <a:r>
              <a:rPr lang="en">
                <a:latin typeface="Catamaran Light"/>
                <a:ea typeface="Catamaran Light"/>
                <a:cs typeface="Catamaran Light"/>
                <a:sym typeface="Catamaran Light"/>
              </a:rPr>
              <a:t>magnifying</a:t>
            </a:r>
            <a:r>
              <a:rPr lang="en">
                <a:latin typeface="Catamaran Light"/>
                <a:ea typeface="Catamaran Light"/>
                <a:cs typeface="Catamaran Light"/>
                <a:sym typeface="Catamaran Light"/>
              </a:rPr>
              <a:t> glass in focusing the light through a cone in a glass ball to a senor panel to tracker the sun</a:t>
            </a:r>
            <a:endParaRPr>
              <a:latin typeface="Catamaran Light"/>
              <a:ea typeface="Catamaran Light"/>
              <a:cs typeface="Catamaran Light"/>
              <a:sym typeface="Catamaran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id="366" name="Google Shape;366;p49"/>
          <p:cNvPicPr preferRelativeResize="0"/>
          <p:nvPr/>
        </p:nvPicPr>
        <p:blipFill>
          <a:blip r:embed="rId3">
            <a:alphaModFix/>
          </a:blip>
          <a:stretch>
            <a:fillRect/>
          </a:stretch>
        </p:blipFill>
        <p:spPr>
          <a:xfrm>
            <a:off x="2152925" y="285750"/>
            <a:ext cx="3657602" cy="45720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id="371" name="Google Shape;371;p50"/>
          <p:cNvPicPr preferRelativeResize="0"/>
          <p:nvPr/>
        </p:nvPicPr>
        <p:blipFill>
          <a:blip r:embed="rId3">
            <a:alphaModFix/>
          </a:blip>
          <a:stretch>
            <a:fillRect/>
          </a:stretch>
        </p:blipFill>
        <p:spPr>
          <a:xfrm>
            <a:off x="2116800" y="197750"/>
            <a:ext cx="3657602" cy="45720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51"/>
          <p:cNvSpPr txBox="1"/>
          <p:nvPr>
            <p:ph idx="5" type="subTitle"/>
          </p:nvPr>
        </p:nvSpPr>
        <p:spPr>
          <a:xfrm>
            <a:off x="457900" y="702825"/>
            <a:ext cx="8231700" cy="415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Tamarack Horizontal Pole Mount 6 panels- 2 poles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u="sng">
                <a:latin typeface="Catamaran"/>
                <a:ea typeface="Catamaran"/>
                <a:cs typeface="Catamaran"/>
                <a:sym typeface="Catamaran"/>
              </a:rPr>
              <a:t>Initial build</a:t>
            </a:r>
            <a:r>
              <a:rPr b="1" lang="en" sz="1300" u="sng">
                <a:latin typeface="Catamaran"/>
                <a:ea typeface="Catamaran"/>
                <a:cs typeface="Catamaran"/>
                <a:sym typeface="Catamaran"/>
              </a:rPr>
              <a:t>:</a:t>
            </a:r>
            <a:endParaRPr b="1" sz="1300" u="sng">
              <a:latin typeface="Catamaran"/>
              <a:ea typeface="Catamaran"/>
              <a:cs typeface="Catamaran"/>
              <a:sym typeface="Catamaran"/>
            </a:endParaRPr>
          </a:p>
          <a:p>
            <a:pPr indent="0" lvl="0" marL="457200" rtl="0" algn="l">
              <a:spcBef>
                <a:spcPts val="0"/>
              </a:spcBef>
              <a:spcAft>
                <a:spcPts val="0"/>
              </a:spcAft>
              <a:buNone/>
            </a:pPr>
            <a:r>
              <a:rPr lang="en" sz="1300"/>
              <a:t>- 	Mylar film (40 sq ft) = $20.79</a:t>
            </a:r>
            <a:endParaRPr sz="1300"/>
          </a:p>
          <a:p>
            <a:pPr indent="0" lvl="0" marL="457200" rtl="0" algn="l">
              <a:spcBef>
                <a:spcPts val="0"/>
              </a:spcBef>
              <a:spcAft>
                <a:spcPts val="0"/>
              </a:spcAft>
              <a:buNone/>
            </a:pPr>
            <a:r>
              <a:rPr lang="en" sz="1300"/>
              <a:t>-	Corrugated plastic (4320 sq in) = $24.97</a:t>
            </a:r>
            <a:endParaRPr sz="1300"/>
          </a:p>
          <a:p>
            <a:pPr indent="0" lvl="0" marL="457200" rtl="0" algn="l">
              <a:spcBef>
                <a:spcPts val="0"/>
              </a:spcBef>
              <a:spcAft>
                <a:spcPts val="0"/>
              </a:spcAft>
              <a:buNone/>
            </a:pPr>
            <a:r>
              <a:rPr lang="en" sz="1300"/>
              <a:t>- 	Broadcom limited light sensor = $30.54</a:t>
            </a:r>
            <a:endParaRPr sz="1300"/>
          </a:p>
          <a:p>
            <a:pPr indent="0" lvl="0" marL="457200" rtl="0" algn="l">
              <a:spcBef>
                <a:spcPts val="0"/>
              </a:spcBef>
              <a:spcAft>
                <a:spcPts val="0"/>
              </a:spcAft>
              <a:buNone/>
            </a:pPr>
            <a:r>
              <a:rPr lang="en" sz="1300"/>
              <a:t>-	ABS dome (1 semicircle) = $12</a:t>
            </a:r>
            <a:endParaRPr sz="1300"/>
          </a:p>
          <a:p>
            <a:pPr indent="0" lvl="0" marL="457200" rtl="0" algn="l">
              <a:spcBef>
                <a:spcPts val="0"/>
              </a:spcBef>
              <a:spcAft>
                <a:spcPts val="0"/>
              </a:spcAft>
              <a:buNone/>
            </a:pPr>
            <a:r>
              <a:rPr lang="en" sz="1300"/>
              <a:t>-	Aluminum support w/ angle iron (1x96in) = $14</a:t>
            </a:r>
            <a:endParaRPr sz="1300"/>
          </a:p>
          <a:p>
            <a:pPr indent="0" lvl="0" marL="457200" rtl="0" algn="l">
              <a:spcBef>
                <a:spcPts val="0"/>
              </a:spcBef>
              <a:spcAft>
                <a:spcPts val="0"/>
              </a:spcAft>
              <a:buNone/>
            </a:pPr>
            <a:r>
              <a:t/>
            </a:r>
            <a:endParaRPr sz="1300"/>
          </a:p>
          <a:p>
            <a:pPr indent="0" lvl="0" marL="457200" rtl="0" algn="l">
              <a:spcBef>
                <a:spcPts val="0"/>
              </a:spcBef>
              <a:spcAft>
                <a:spcPts val="0"/>
              </a:spcAft>
              <a:buNone/>
            </a:pPr>
            <a:r>
              <a:t/>
            </a:r>
            <a:endParaRPr sz="1300"/>
          </a:p>
          <a:p>
            <a:pPr indent="0" lvl="0" marL="0" rtl="0" algn="l">
              <a:spcBef>
                <a:spcPts val="0"/>
              </a:spcBef>
              <a:spcAft>
                <a:spcPts val="0"/>
              </a:spcAft>
              <a:buNone/>
            </a:pPr>
            <a:r>
              <a:rPr b="1" lang="en" sz="1300" u="sng">
                <a:latin typeface="Catamaran"/>
                <a:ea typeface="Catamaran"/>
                <a:cs typeface="Catamaran"/>
                <a:sym typeface="Catamaran"/>
              </a:rPr>
              <a:t>Connected to the system:</a:t>
            </a:r>
            <a:endParaRPr b="1" sz="1300" u="sng">
              <a:latin typeface="Catamaran"/>
              <a:ea typeface="Catamaran"/>
              <a:cs typeface="Catamaran"/>
              <a:sym typeface="Catamaran"/>
            </a:endParaRPr>
          </a:p>
          <a:p>
            <a:pPr indent="0" lvl="0" marL="0" rtl="0" algn="l">
              <a:spcBef>
                <a:spcPts val="0"/>
              </a:spcBef>
              <a:spcAft>
                <a:spcPts val="0"/>
              </a:spcAft>
              <a:buNone/>
            </a:pPr>
            <a:r>
              <a:rPr lang="en" sz="1300"/>
              <a:t>Signals will be read and interpreted by a chip a raspberry pi = $118-175</a:t>
            </a:r>
            <a:endParaRPr b="1" sz="1300" u="sng">
              <a:latin typeface="Catamaran"/>
              <a:ea typeface="Catamaran"/>
              <a:cs typeface="Catamaran"/>
              <a:sym typeface="Catamaran"/>
            </a:endParaRPr>
          </a:p>
          <a:p>
            <a:pPr indent="0" lvl="0" marL="0" rtl="0" algn="l">
              <a:spcBef>
                <a:spcPts val="0"/>
              </a:spcBef>
              <a:spcAft>
                <a:spcPts val="0"/>
              </a:spcAft>
              <a:buNone/>
            </a:pPr>
            <a:r>
              <a:t/>
            </a:r>
            <a:endParaRPr sz="1300"/>
          </a:p>
          <a:p>
            <a:pPr indent="0" lvl="0" marL="0" rtl="0" algn="l">
              <a:spcBef>
                <a:spcPts val="0"/>
              </a:spcBef>
              <a:spcAft>
                <a:spcPts val="0"/>
              </a:spcAft>
              <a:buNone/>
            </a:pPr>
            <a:r>
              <a:t/>
            </a:r>
            <a:endParaRPr b="1" sz="1300" u="sng">
              <a:latin typeface="Catamaran"/>
              <a:ea typeface="Catamaran"/>
              <a:cs typeface="Catamaran"/>
              <a:sym typeface="Catamaran"/>
            </a:endParaRPr>
          </a:p>
          <a:p>
            <a:pPr indent="0" lvl="0" marL="0" rtl="0" algn="l">
              <a:spcBef>
                <a:spcPts val="0"/>
              </a:spcBef>
              <a:spcAft>
                <a:spcPts val="0"/>
              </a:spcAft>
              <a:buNone/>
            </a:pPr>
            <a:r>
              <a:t/>
            </a:r>
            <a:endParaRPr sz="1300"/>
          </a:p>
          <a:p>
            <a:pPr indent="0" lvl="0" marL="0" rtl="0" algn="l">
              <a:spcBef>
                <a:spcPts val="0"/>
              </a:spcBef>
              <a:spcAft>
                <a:spcPts val="0"/>
              </a:spcAft>
              <a:buNone/>
            </a:pPr>
            <a:r>
              <a:t/>
            </a:r>
            <a:endParaRPr b="1" sz="1300" u="sng">
              <a:latin typeface="Catamaran"/>
              <a:ea typeface="Catamaran"/>
              <a:cs typeface="Catamaran"/>
              <a:sym typeface="Catamaran"/>
            </a:endParaRPr>
          </a:p>
          <a:p>
            <a:pPr indent="0" lvl="0" marL="0" rtl="0" algn="l">
              <a:spcBef>
                <a:spcPts val="0"/>
              </a:spcBef>
              <a:spcAft>
                <a:spcPts val="0"/>
              </a:spcAft>
              <a:buNone/>
            </a:pPr>
            <a:r>
              <a:t/>
            </a:r>
            <a:endParaRPr b="1" sz="1300" u="sng">
              <a:latin typeface="Catamaran"/>
              <a:ea typeface="Catamaran"/>
              <a:cs typeface="Catamaran"/>
              <a:sym typeface="Catamaran"/>
            </a:endParaRPr>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i="1" lang="en" sz="1200">
                <a:latin typeface="Catamaran"/>
                <a:ea typeface="Catamaran"/>
                <a:cs typeface="Catamaran"/>
                <a:sym typeface="Catamaran"/>
              </a:rPr>
              <a:t>**Assuming solar panels and pole mount are provided**</a:t>
            </a:r>
            <a:endParaRPr b="1" i="1" sz="1200">
              <a:latin typeface="Catamaran"/>
              <a:ea typeface="Catamaran"/>
              <a:cs typeface="Catamaran"/>
              <a:sym typeface="Catamaran"/>
            </a:endParaRPr>
          </a:p>
        </p:txBody>
      </p:sp>
      <p:sp>
        <p:nvSpPr>
          <p:cNvPr id="377" name="Google Shape;377;p51"/>
          <p:cNvSpPr txBox="1"/>
          <p:nvPr>
            <p:ph idx="6" type="ctrTitle"/>
          </p:nvPr>
        </p:nvSpPr>
        <p:spPr>
          <a:xfrm>
            <a:off x="114950" y="123475"/>
            <a:ext cx="44571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Estimated Bill of Materials:</a:t>
            </a:r>
            <a:endParaRPr/>
          </a:p>
        </p:txBody>
      </p:sp>
      <p:sp>
        <p:nvSpPr>
          <p:cNvPr id="378" name="Google Shape;378;p51"/>
          <p:cNvSpPr txBox="1"/>
          <p:nvPr/>
        </p:nvSpPr>
        <p:spPr>
          <a:xfrm>
            <a:off x="6073525" y="2121375"/>
            <a:ext cx="2470500" cy="615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tamaran Light"/>
                <a:ea typeface="Catamaran Light"/>
                <a:cs typeface="Catamaran Light"/>
                <a:sym typeface="Catamaran Light"/>
              </a:rPr>
              <a:t>Approximate cost:  </a:t>
            </a:r>
            <a:endParaRPr>
              <a:latin typeface="Catamaran Light"/>
              <a:ea typeface="Catamaran Light"/>
              <a:cs typeface="Catamaran Light"/>
              <a:sym typeface="Catamaran Light"/>
            </a:endParaRPr>
          </a:p>
          <a:p>
            <a:pPr indent="0" lvl="0" marL="0" rtl="0" algn="r">
              <a:spcBef>
                <a:spcPts val="0"/>
              </a:spcBef>
              <a:spcAft>
                <a:spcPts val="0"/>
              </a:spcAft>
              <a:buNone/>
            </a:pPr>
            <a:r>
              <a:rPr b="1" lang="en">
                <a:latin typeface="Catamaran"/>
                <a:ea typeface="Catamaran"/>
                <a:cs typeface="Catamaran"/>
                <a:sym typeface="Catamaran"/>
              </a:rPr>
              <a:t>$102.30/ solar tracker</a:t>
            </a:r>
            <a:endParaRPr b="1">
              <a:latin typeface="Catamaran"/>
              <a:ea typeface="Catamaran"/>
              <a:cs typeface="Catamaran"/>
              <a:sym typeface="Catamar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2"/>
          <p:cNvSpPr/>
          <p:nvPr/>
        </p:nvSpPr>
        <p:spPr>
          <a:xfrm>
            <a:off x="0" y="1864275"/>
            <a:ext cx="8933100" cy="32859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2"/>
          <p:cNvSpPr txBox="1"/>
          <p:nvPr>
            <p:ph type="ctrTitle"/>
          </p:nvPr>
        </p:nvSpPr>
        <p:spPr>
          <a:xfrm>
            <a:off x="226459" y="327073"/>
            <a:ext cx="24498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E2A47"/>
                </a:solidFill>
              </a:rPr>
              <a:t>THORI, NEPAL</a:t>
            </a:r>
            <a:endParaRPr>
              <a:solidFill>
                <a:srgbClr val="0E2A47"/>
              </a:solidFill>
            </a:endParaRPr>
          </a:p>
        </p:txBody>
      </p:sp>
      <p:sp>
        <p:nvSpPr>
          <p:cNvPr id="385" name="Google Shape;385;p52"/>
          <p:cNvSpPr/>
          <p:nvPr/>
        </p:nvSpPr>
        <p:spPr>
          <a:xfrm>
            <a:off x="6043575" y="3621075"/>
            <a:ext cx="487500" cy="15291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2"/>
          <p:cNvSpPr txBox="1"/>
          <p:nvPr>
            <p:ph idx="4294967295" type="ctrTitle"/>
          </p:nvPr>
        </p:nvSpPr>
        <p:spPr>
          <a:xfrm>
            <a:off x="4460125" y="1912510"/>
            <a:ext cx="18282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2"/>
                </a:solidFill>
              </a:rPr>
              <a:t>Population:</a:t>
            </a:r>
            <a:endParaRPr sz="2000">
              <a:solidFill>
                <a:schemeClr val="lt2"/>
              </a:solidFill>
            </a:endParaRPr>
          </a:p>
        </p:txBody>
      </p:sp>
      <p:sp>
        <p:nvSpPr>
          <p:cNvPr id="387" name="Google Shape;387;p52"/>
          <p:cNvSpPr txBox="1"/>
          <p:nvPr>
            <p:ph idx="4294967295" type="subTitle"/>
          </p:nvPr>
        </p:nvSpPr>
        <p:spPr>
          <a:xfrm>
            <a:off x="4460125" y="2710900"/>
            <a:ext cx="1828200" cy="2093100"/>
          </a:xfrm>
          <a:prstGeom prst="rect">
            <a:avLst/>
          </a:prstGeom>
          <a:ln cap="flat" cmpd="sng" w="19050">
            <a:solidFill>
              <a:srgbClr val="6C7E9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sz="1400">
                <a:solidFill>
                  <a:srgbClr val="DADCDE"/>
                </a:solidFill>
                <a:latin typeface="Catamaran"/>
                <a:ea typeface="Catamaran"/>
                <a:cs typeface="Catamaran"/>
                <a:sym typeface="Catamaran"/>
              </a:rPr>
              <a:t>20,296</a:t>
            </a:r>
            <a:r>
              <a:rPr lang="en" sz="1400">
                <a:solidFill>
                  <a:srgbClr val="DADCDE"/>
                </a:solidFill>
              </a:rPr>
              <a:t> people on 49.68 cubic miles</a:t>
            </a:r>
            <a:endParaRPr sz="1400">
              <a:solidFill>
                <a:srgbClr val="DADCDE"/>
              </a:solidFill>
            </a:endParaRPr>
          </a:p>
        </p:txBody>
      </p:sp>
      <p:sp>
        <p:nvSpPr>
          <p:cNvPr id="388" name="Google Shape;388;p52"/>
          <p:cNvSpPr txBox="1"/>
          <p:nvPr>
            <p:ph idx="4294967295" type="ctrTitle"/>
          </p:nvPr>
        </p:nvSpPr>
        <p:spPr>
          <a:xfrm>
            <a:off x="474064" y="1912497"/>
            <a:ext cx="18282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2"/>
                </a:solidFill>
              </a:rPr>
              <a:t>Weather:</a:t>
            </a:r>
            <a:endParaRPr sz="2000">
              <a:solidFill>
                <a:schemeClr val="lt2"/>
              </a:solidFill>
            </a:endParaRPr>
          </a:p>
        </p:txBody>
      </p:sp>
      <p:sp>
        <p:nvSpPr>
          <p:cNvPr id="389" name="Google Shape;389;p52"/>
          <p:cNvSpPr txBox="1"/>
          <p:nvPr>
            <p:ph idx="4294967295" type="subTitle"/>
          </p:nvPr>
        </p:nvSpPr>
        <p:spPr>
          <a:xfrm>
            <a:off x="444700" y="2710875"/>
            <a:ext cx="1828200" cy="2093100"/>
          </a:xfrm>
          <a:prstGeom prst="rect">
            <a:avLst/>
          </a:prstGeom>
          <a:ln cap="flat" cmpd="sng" w="19050">
            <a:solidFill>
              <a:srgbClr val="6C7E9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1200"/>
              </a:spcBef>
              <a:spcAft>
                <a:spcPts val="0"/>
              </a:spcAft>
              <a:buNone/>
            </a:pPr>
            <a:r>
              <a:rPr b="1" lang="en" sz="1400">
                <a:solidFill>
                  <a:srgbClr val="DADCDE"/>
                </a:solidFill>
                <a:latin typeface="Catamaran"/>
                <a:ea typeface="Catamaran"/>
                <a:cs typeface="Catamaran"/>
                <a:sym typeface="Catamaran"/>
              </a:rPr>
              <a:t>Avg temp:</a:t>
            </a:r>
            <a:endParaRPr b="1" sz="1400">
              <a:solidFill>
                <a:srgbClr val="DADCDE"/>
              </a:solidFill>
              <a:latin typeface="Catamaran"/>
              <a:ea typeface="Catamaran"/>
              <a:cs typeface="Catamaran"/>
              <a:sym typeface="Catamaran"/>
            </a:endParaRPr>
          </a:p>
          <a:p>
            <a:pPr indent="0" lvl="0" marL="0" rtl="0" algn="l">
              <a:lnSpc>
                <a:spcPct val="6000"/>
              </a:lnSpc>
              <a:spcBef>
                <a:spcPts val="1200"/>
              </a:spcBef>
              <a:spcAft>
                <a:spcPts val="0"/>
              </a:spcAft>
              <a:buNone/>
            </a:pPr>
            <a:r>
              <a:rPr lang="en" sz="1400">
                <a:solidFill>
                  <a:srgbClr val="DADCDE"/>
                </a:solidFill>
              </a:rPr>
              <a:t>	High: 30.4 C</a:t>
            </a:r>
            <a:endParaRPr sz="1400">
              <a:solidFill>
                <a:srgbClr val="DADCDE"/>
              </a:solidFill>
            </a:endParaRPr>
          </a:p>
          <a:p>
            <a:pPr indent="0" lvl="0" marL="0" rtl="0" algn="l">
              <a:lnSpc>
                <a:spcPct val="6000"/>
              </a:lnSpc>
              <a:spcBef>
                <a:spcPts val="1200"/>
              </a:spcBef>
              <a:spcAft>
                <a:spcPts val="0"/>
              </a:spcAft>
              <a:buNone/>
            </a:pPr>
            <a:r>
              <a:rPr lang="en" sz="1400">
                <a:solidFill>
                  <a:srgbClr val="DADCDE"/>
                </a:solidFill>
              </a:rPr>
              <a:t>	Low:  19.4 C</a:t>
            </a:r>
            <a:endParaRPr sz="1400">
              <a:solidFill>
                <a:srgbClr val="DADCDE"/>
              </a:solidFill>
            </a:endParaRPr>
          </a:p>
          <a:p>
            <a:pPr indent="0" lvl="0" marL="0" rtl="0" algn="l">
              <a:spcBef>
                <a:spcPts val="1200"/>
              </a:spcBef>
              <a:spcAft>
                <a:spcPts val="0"/>
              </a:spcAft>
              <a:buNone/>
            </a:pPr>
            <a:r>
              <a:rPr b="1" lang="en" sz="1400">
                <a:solidFill>
                  <a:srgbClr val="DADCDE"/>
                </a:solidFill>
                <a:latin typeface="Catamaran"/>
                <a:ea typeface="Catamaran"/>
                <a:cs typeface="Catamaran"/>
                <a:sym typeface="Catamaran"/>
              </a:rPr>
              <a:t>Avg rain:</a:t>
            </a:r>
            <a:endParaRPr b="1" sz="1400">
              <a:solidFill>
                <a:srgbClr val="DADCDE"/>
              </a:solidFill>
              <a:latin typeface="Catamaran"/>
              <a:ea typeface="Catamaran"/>
              <a:cs typeface="Catamaran"/>
              <a:sym typeface="Catamaran"/>
            </a:endParaRPr>
          </a:p>
          <a:p>
            <a:pPr indent="0" lvl="0" marL="0" rtl="0" algn="l">
              <a:lnSpc>
                <a:spcPct val="6000"/>
              </a:lnSpc>
              <a:spcBef>
                <a:spcPts val="1200"/>
              </a:spcBef>
              <a:spcAft>
                <a:spcPts val="1200"/>
              </a:spcAft>
              <a:buNone/>
            </a:pPr>
            <a:r>
              <a:rPr lang="en" sz="1400">
                <a:solidFill>
                  <a:srgbClr val="DADCDE"/>
                </a:solidFill>
              </a:rPr>
              <a:t>	107.75 mm</a:t>
            </a:r>
            <a:endParaRPr sz="1400">
              <a:solidFill>
                <a:srgbClr val="DADCDE"/>
              </a:solidFill>
            </a:endParaRPr>
          </a:p>
        </p:txBody>
      </p:sp>
      <p:sp>
        <p:nvSpPr>
          <p:cNvPr id="390" name="Google Shape;390;p52"/>
          <p:cNvSpPr txBox="1"/>
          <p:nvPr>
            <p:ph idx="4294967295" type="ctrTitle"/>
          </p:nvPr>
        </p:nvSpPr>
        <p:spPr>
          <a:xfrm>
            <a:off x="2481807" y="1912497"/>
            <a:ext cx="17988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2"/>
                </a:solidFill>
              </a:rPr>
              <a:t>Solar:</a:t>
            </a:r>
            <a:endParaRPr sz="2000">
              <a:solidFill>
                <a:schemeClr val="lt2"/>
              </a:solidFill>
            </a:endParaRPr>
          </a:p>
        </p:txBody>
      </p:sp>
      <p:sp>
        <p:nvSpPr>
          <p:cNvPr id="391" name="Google Shape;391;p52"/>
          <p:cNvSpPr txBox="1"/>
          <p:nvPr>
            <p:ph idx="4294967295" type="subTitle"/>
          </p:nvPr>
        </p:nvSpPr>
        <p:spPr>
          <a:xfrm>
            <a:off x="2467100" y="2710800"/>
            <a:ext cx="1828200" cy="2093100"/>
          </a:xfrm>
          <a:prstGeom prst="rect">
            <a:avLst/>
          </a:prstGeom>
          <a:ln cap="flat" cmpd="sng" w="19050">
            <a:solidFill>
              <a:srgbClr val="6C7E9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1200"/>
              </a:spcBef>
              <a:spcAft>
                <a:spcPts val="0"/>
              </a:spcAft>
              <a:buNone/>
            </a:pPr>
            <a:r>
              <a:rPr b="1" lang="en" sz="1400">
                <a:solidFill>
                  <a:srgbClr val="DADCDE"/>
                </a:solidFill>
                <a:latin typeface="Catamaran"/>
                <a:ea typeface="Catamaran"/>
                <a:cs typeface="Catamaran"/>
                <a:sym typeface="Catamaran"/>
              </a:rPr>
              <a:t>UV index:</a:t>
            </a:r>
            <a:endParaRPr b="1" sz="1400">
              <a:solidFill>
                <a:srgbClr val="DADCDE"/>
              </a:solidFill>
              <a:latin typeface="Catamaran"/>
              <a:ea typeface="Catamaran"/>
              <a:cs typeface="Catamaran"/>
              <a:sym typeface="Catamaran"/>
            </a:endParaRPr>
          </a:p>
          <a:p>
            <a:pPr indent="0" lvl="0" marL="0" rtl="0" algn="l">
              <a:lnSpc>
                <a:spcPct val="6000"/>
              </a:lnSpc>
              <a:spcBef>
                <a:spcPts val="1200"/>
              </a:spcBef>
              <a:spcAft>
                <a:spcPts val="0"/>
              </a:spcAft>
              <a:buNone/>
            </a:pPr>
            <a:r>
              <a:rPr lang="en" sz="1400">
                <a:solidFill>
                  <a:srgbClr val="DADCDE"/>
                </a:solidFill>
              </a:rPr>
              <a:t>	6.25</a:t>
            </a:r>
            <a:endParaRPr sz="1400">
              <a:solidFill>
                <a:srgbClr val="DADCDE"/>
              </a:solidFill>
            </a:endParaRPr>
          </a:p>
          <a:p>
            <a:pPr indent="0" lvl="0" marL="0" rtl="0" algn="l">
              <a:lnSpc>
                <a:spcPct val="6000"/>
              </a:lnSpc>
              <a:spcBef>
                <a:spcPts val="1200"/>
              </a:spcBef>
              <a:spcAft>
                <a:spcPts val="0"/>
              </a:spcAft>
              <a:buNone/>
            </a:pPr>
            <a:r>
              <a:t/>
            </a:r>
            <a:endParaRPr sz="1400">
              <a:solidFill>
                <a:srgbClr val="DADCDE"/>
              </a:solidFill>
            </a:endParaRPr>
          </a:p>
          <a:p>
            <a:pPr indent="0" lvl="0" marL="0" rtl="0" algn="l">
              <a:spcBef>
                <a:spcPts val="1200"/>
              </a:spcBef>
              <a:spcAft>
                <a:spcPts val="0"/>
              </a:spcAft>
              <a:buNone/>
            </a:pPr>
            <a:r>
              <a:rPr b="1" lang="en" sz="1400">
                <a:solidFill>
                  <a:srgbClr val="DADCDE"/>
                </a:solidFill>
                <a:latin typeface="Catamaran"/>
                <a:ea typeface="Catamaran"/>
                <a:cs typeface="Catamaran"/>
                <a:sym typeface="Catamaran"/>
              </a:rPr>
              <a:t>Sunshine hours:</a:t>
            </a:r>
            <a:endParaRPr b="1" sz="1400">
              <a:solidFill>
                <a:srgbClr val="DADCDE"/>
              </a:solidFill>
              <a:latin typeface="Catamaran"/>
              <a:ea typeface="Catamaran"/>
              <a:cs typeface="Catamaran"/>
              <a:sym typeface="Catamaran"/>
            </a:endParaRPr>
          </a:p>
          <a:p>
            <a:pPr indent="0" lvl="0" marL="0" rtl="0" algn="l">
              <a:lnSpc>
                <a:spcPct val="6000"/>
              </a:lnSpc>
              <a:spcBef>
                <a:spcPts val="1200"/>
              </a:spcBef>
              <a:spcAft>
                <a:spcPts val="1200"/>
              </a:spcAft>
              <a:buNone/>
            </a:pPr>
            <a:r>
              <a:rPr lang="en" sz="1400">
                <a:solidFill>
                  <a:srgbClr val="DADCDE"/>
                </a:solidFill>
              </a:rPr>
              <a:t>	12.2 hrs</a:t>
            </a:r>
            <a:endParaRPr sz="1400">
              <a:solidFill>
                <a:srgbClr val="DADCDE"/>
              </a:solidFill>
            </a:endParaRPr>
          </a:p>
        </p:txBody>
      </p:sp>
      <p:sp>
        <p:nvSpPr>
          <p:cNvPr id="392" name="Google Shape;392;p52"/>
          <p:cNvSpPr txBox="1"/>
          <p:nvPr/>
        </p:nvSpPr>
        <p:spPr>
          <a:xfrm>
            <a:off x="0" y="4869450"/>
            <a:ext cx="63462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u="sng">
                <a:solidFill>
                  <a:srgbClr val="DADCDE"/>
                </a:solidFill>
                <a:latin typeface="Catamaran Light"/>
                <a:ea typeface="Catamaran Light"/>
                <a:cs typeface="Catamaran Light"/>
                <a:sym typeface="Catamaran Light"/>
                <a:hlinkClick r:id="rId3">
                  <a:extLst>
                    <a:ext uri="{A12FA001-AC4F-418D-AE19-62706E023703}">
                      <ahyp:hlinkClr val="tx"/>
                    </a:ext>
                  </a:extLst>
                </a:hlinkClick>
              </a:rPr>
              <a:t>https://www.weather-atlas.com/en/nepal/bhikhna-thori-climate</a:t>
            </a:r>
            <a:r>
              <a:rPr lang="en" sz="900">
                <a:solidFill>
                  <a:srgbClr val="DADCDE"/>
                </a:solidFill>
                <a:latin typeface="Catamaran Light"/>
                <a:ea typeface="Catamaran Light"/>
                <a:cs typeface="Catamaran Light"/>
                <a:sym typeface="Catamaran Light"/>
              </a:rPr>
              <a:t> </a:t>
            </a:r>
            <a:endParaRPr sz="900">
              <a:solidFill>
                <a:srgbClr val="DADCDE"/>
              </a:solidFill>
              <a:latin typeface="Catamaran Light"/>
              <a:ea typeface="Catamaran Light"/>
              <a:cs typeface="Catamaran Light"/>
              <a:sym typeface="Catamaran Light"/>
            </a:endParaRPr>
          </a:p>
        </p:txBody>
      </p:sp>
      <p:sp>
        <p:nvSpPr>
          <p:cNvPr id="393" name="Google Shape;393;p52"/>
          <p:cNvSpPr txBox="1"/>
          <p:nvPr/>
        </p:nvSpPr>
        <p:spPr>
          <a:xfrm>
            <a:off x="699125" y="920025"/>
            <a:ext cx="8156400" cy="838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tamaran Light"/>
                <a:ea typeface="Catamaran Light"/>
                <a:cs typeface="Catamaran Light"/>
                <a:sym typeface="Catamaran Light"/>
              </a:rPr>
              <a:t>Thori is a providence in a rural municipality of the Parsa district in Nepal. It was formed in 2016 and got power in 2020.</a:t>
            </a:r>
            <a:endParaRPr>
              <a:latin typeface="Catamaran Light"/>
              <a:ea typeface="Catamaran Light"/>
              <a:cs typeface="Catamaran Light"/>
              <a:sym typeface="Catamaran Light"/>
            </a:endParaRPr>
          </a:p>
        </p:txBody>
      </p:sp>
      <p:grpSp>
        <p:nvGrpSpPr>
          <p:cNvPr id="394" name="Google Shape;394;p52"/>
          <p:cNvGrpSpPr/>
          <p:nvPr/>
        </p:nvGrpSpPr>
        <p:grpSpPr>
          <a:xfrm>
            <a:off x="6711087" y="2762378"/>
            <a:ext cx="1798791" cy="1720923"/>
            <a:chOff x="3560600" y="3763338"/>
            <a:chExt cx="352345" cy="363655"/>
          </a:xfrm>
        </p:grpSpPr>
        <p:sp>
          <p:nvSpPr>
            <p:cNvPr id="395" name="Google Shape;395;p5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1" name="Shape 401"/>
        <p:cNvGrpSpPr/>
        <p:nvPr/>
      </p:nvGrpSpPr>
      <p:grpSpPr>
        <a:xfrm>
          <a:off x="0" y="0"/>
          <a:ext cx="0" cy="0"/>
          <a:chOff x="0" y="0"/>
          <a:chExt cx="0" cy="0"/>
        </a:xfrm>
      </p:grpSpPr>
      <p:pic>
        <p:nvPicPr>
          <p:cNvPr id="402" name="Google Shape;402;p53"/>
          <p:cNvPicPr preferRelativeResize="0"/>
          <p:nvPr/>
        </p:nvPicPr>
        <p:blipFill rotWithShape="1">
          <a:blip r:embed="rId3">
            <a:alphaModFix/>
          </a:blip>
          <a:srcRect b="0" l="25616" r="25616" t="0"/>
          <a:stretch/>
        </p:blipFill>
        <p:spPr>
          <a:xfrm>
            <a:off x="5381625" y="0"/>
            <a:ext cx="3762373" cy="5143500"/>
          </a:xfrm>
          <a:prstGeom prst="rect">
            <a:avLst/>
          </a:prstGeom>
          <a:noFill/>
          <a:ln>
            <a:noFill/>
          </a:ln>
        </p:spPr>
      </p:pic>
      <p:sp>
        <p:nvSpPr>
          <p:cNvPr id="403" name="Google Shape;403;p53"/>
          <p:cNvSpPr txBox="1"/>
          <p:nvPr>
            <p:ph type="title"/>
          </p:nvPr>
        </p:nvSpPr>
        <p:spPr>
          <a:xfrm>
            <a:off x="672375" y="371875"/>
            <a:ext cx="3498000" cy="896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RUNNING THE NUMBERS: </a:t>
            </a:r>
            <a:endParaRPr/>
          </a:p>
        </p:txBody>
      </p:sp>
      <p:sp>
        <p:nvSpPr>
          <p:cNvPr id="404" name="Google Shape;404;p53"/>
          <p:cNvSpPr/>
          <p:nvPr/>
        </p:nvSpPr>
        <p:spPr>
          <a:xfrm>
            <a:off x="0" y="1577400"/>
            <a:ext cx="362100" cy="19887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5" name="Google Shape;405;p53"/>
          <p:cNvPicPr preferRelativeResize="0"/>
          <p:nvPr/>
        </p:nvPicPr>
        <p:blipFill rotWithShape="1">
          <a:blip r:embed="rId4">
            <a:alphaModFix/>
          </a:blip>
          <a:srcRect b="12833" l="32231" r="25264" t="12422"/>
          <a:stretch/>
        </p:blipFill>
        <p:spPr>
          <a:xfrm>
            <a:off x="5381625" y="0"/>
            <a:ext cx="3762376" cy="5143501"/>
          </a:xfrm>
          <a:prstGeom prst="rect">
            <a:avLst/>
          </a:prstGeom>
          <a:noFill/>
          <a:ln cap="flat" cmpd="sng" w="19050">
            <a:solidFill>
              <a:schemeClr val="dk2"/>
            </a:solidFill>
            <a:prstDash val="solid"/>
            <a:round/>
            <a:headEnd len="sm" w="sm" type="none"/>
            <a:tailEnd len="sm" w="sm" type="none"/>
          </a:ln>
        </p:spPr>
      </p:pic>
      <p:graphicFrame>
        <p:nvGraphicFramePr>
          <p:cNvPr id="406" name="Google Shape;406;p53"/>
          <p:cNvGraphicFramePr/>
          <p:nvPr/>
        </p:nvGraphicFramePr>
        <p:xfrm>
          <a:off x="1118113" y="1794825"/>
          <a:ext cx="3000000" cy="3000000"/>
        </p:xfrm>
        <a:graphic>
          <a:graphicData uri="http://schemas.openxmlformats.org/drawingml/2006/table">
            <a:tbl>
              <a:tblPr>
                <a:noFill/>
                <a:tableStyleId>{6A2C4B9A-B1C1-4C2F-9CF3-939431DA6251}</a:tableStyleId>
              </a:tblPr>
              <a:tblGrid>
                <a:gridCol w="1196875"/>
                <a:gridCol w="2301125"/>
              </a:tblGrid>
              <a:tr h="5160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n"/>
                        <a:t>Thori, Nepal</a:t>
                      </a:r>
                      <a:endParaRPr/>
                    </a:p>
                  </a:txBody>
                  <a:tcPr marT="91425" marB="91425" marR="91425" marL="91425" anchor="ctr"/>
                </a:tc>
              </a:tr>
              <a:tr h="1037825">
                <a:tc>
                  <a:txBody>
                    <a:bodyPr/>
                    <a:lstStyle/>
                    <a:p>
                      <a:pPr indent="0" lvl="0" marL="0" rtl="0" algn="ctr">
                        <a:spcBef>
                          <a:spcPts val="0"/>
                        </a:spcBef>
                        <a:spcAft>
                          <a:spcPts val="0"/>
                        </a:spcAft>
                        <a:buNone/>
                      </a:pPr>
                      <a:r>
                        <a:rPr lang="en"/>
                        <a:t>Energy use per person/yr</a:t>
                      </a:r>
                      <a:endParaRPr/>
                    </a:p>
                  </a:txBody>
                  <a:tcPr marT="91425" marB="91425" marR="91425" marL="91425" anchor="ctr"/>
                </a:tc>
                <a:tc>
                  <a:txBody>
                    <a:bodyPr/>
                    <a:lstStyle/>
                    <a:p>
                      <a:pPr indent="0" lvl="0" marL="0" rtl="0" algn="ctr">
                        <a:spcBef>
                          <a:spcPts val="0"/>
                        </a:spcBef>
                        <a:spcAft>
                          <a:spcPts val="0"/>
                        </a:spcAft>
                        <a:buNone/>
                      </a:pPr>
                      <a:r>
                        <a:rPr lang="en"/>
                        <a:t>19.09 GJ</a:t>
                      </a:r>
                      <a:endParaRPr/>
                    </a:p>
                  </a:txBody>
                  <a:tcPr marT="91425" marB="91425" marR="91425" marL="91425" anchor="ctr"/>
                </a:tc>
              </a:tr>
            </a:tbl>
          </a:graphicData>
        </a:graphic>
      </p:graphicFrame>
      <p:sp>
        <p:nvSpPr>
          <p:cNvPr id="407" name="Google Shape;407;p53"/>
          <p:cNvSpPr txBox="1"/>
          <p:nvPr/>
        </p:nvSpPr>
        <p:spPr>
          <a:xfrm>
            <a:off x="1150100" y="3492900"/>
            <a:ext cx="359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tamaran Light"/>
                <a:ea typeface="Catamaran Light"/>
                <a:cs typeface="Catamaran Light"/>
                <a:sym typeface="Catamaran Light"/>
              </a:rPr>
              <a:t>Rich Solar: Mega 200 Watt 24 Volt Solar Panel</a:t>
            </a:r>
            <a:endParaRPr>
              <a:latin typeface="Catamaran Light"/>
              <a:ea typeface="Catamaran Light"/>
              <a:cs typeface="Catamaran Light"/>
              <a:sym typeface="Catamaran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graphicFrame>
        <p:nvGraphicFramePr>
          <p:cNvPr id="412" name="Google Shape;412;p54"/>
          <p:cNvGraphicFramePr/>
          <p:nvPr/>
        </p:nvGraphicFramePr>
        <p:xfrm>
          <a:off x="867275" y="1498970"/>
          <a:ext cx="3000000" cy="3000000"/>
        </p:xfrm>
        <a:graphic>
          <a:graphicData uri="http://schemas.openxmlformats.org/drawingml/2006/table">
            <a:tbl>
              <a:tblPr>
                <a:noFill/>
                <a:tableStyleId>{6A2C4B9A-B1C1-4C2F-9CF3-939431DA6251}</a:tableStyleId>
              </a:tblPr>
              <a:tblGrid>
                <a:gridCol w="3704725"/>
                <a:gridCol w="3704725"/>
              </a:tblGrid>
              <a:tr h="780325">
                <a:tc>
                  <a:txBody>
                    <a:bodyPr/>
                    <a:lstStyle/>
                    <a:p>
                      <a:pPr indent="0" lvl="0" marL="0" rtl="0" algn="l">
                        <a:spcBef>
                          <a:spcPts val="0"/>
                        </a:spcBef>
                        <a:spcAft>
                          <a:spcPts val="0"/>
                        </a:spcAft>
                        <a:buNone/>
                      </a:pPr>
                      <a:r>
                        <a:rPr lang="en"/>
                        <a:t>Energy use:</a:t>
                      </a:r>
                      <a:endParaRPr/>
                    </a:p>
                    <a:p>
                      <a:pPr indent="0" lvl="0" marL="0" rtl="0" algn="ctr">
                        <a:spcBef>
                          <a:spcPts val="0"/>
                        </a:spcBef>
                        <a:spcAft>
                          <a:spcPts val="0"/>
                        </a:spcAft>
                        <a:buNone/>
                      </a:pPr>
                      <a:r>
                        <a:rPr lang="en"/>
                        <a:t>248 GJ/ 19 GJ= 13.05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Ratio:</a:t>
                      </a:r>
                      <a:endParaRPr/>
                    </a:p>
                    <a:p>
                      <a:pPr indent="0" lvl="0" marL="0" rtl="0" algn="ctr">
                        <a:spcBef>
                          <a:spcPts val="0"/>
                        </a:spcBef>
                        <a:spcAft>
                          <a:spcPts val="0"/>
                        </a:spcAft>
                        <a:buNone/>
                      </a:pPr>
                      <a:r>
                        <a:rPr lang="en"/>
                        <a:t>1 person in US: 13 people in Thori</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780325">
                <a:tc>
                  <a:txBody>
                    <a:bodyPr/>
                    <a:lstStyle/>
                    <a:p>
                      <a:pPr indent="0" lvl="0" marL="0" rtl="0" algn="l">
                        <a:spcBef>
                          <a:spcPts val="0"/>
                        </a:spcBef>
                        <a:spcAft>
                          <a:spcPts val="0"/>
                        </a:spcAft>
                        <a:buNone/>
                      </a:pPr>
                      <a:r>
                        <a:t/>
                      </a:r>
                      <a:endParaRPr/>
                    </a:p>
                    <a:p>
                      <a:pPr indent="0" lvl="0" marL="0" rtl="0" algn="ctr">
                        <a:spcBef>
                          <a:spcPts val="0"/>
                        </a:spcBef>
                        <a:spcAft>
                          <a:spcPts val="0"/>
                        </a:spcAft>
                        <a:buNone/>
                      </a:pPr>
                      <a:r>
                        <a:rPr lang="en"/>
                        <a:t>1 mount w/ 6 panels= 4 people in US</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p>
                      <a:pPr indent="0" lvl="0" marL="0" rtl="0" algn="ctr">
                        <a:spcBef>
                          <a:spcPts val="0"/>
                        </a:spcBef>
                        <a:spcAft>
                          <a:spcPts val="0"/>
                        </a:spcAft>
                        <a:buNone/>
                      </a:pPr>
                      <a:r>
                        <a:rPr lang="en"/>
                        <a:t>1 mount w/ 6 panels= 24 people in Thori</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750350">
                <a:tc>
                  <a:txBody>
                    <a:bodyPr/>
                    <a:lstStyle/>
                    <a:p>
                      <a:pPr indent="0" lvl="0" marL="0" rtl="0" algn="l">
                        <a:spcBef>
                          <a:spcPts val="0"/>
                        </a:spcBef>
                        <a:spcAft>
                          <a:spcPts val="0"/>
                        </a:spcAft>
                        <a:buNone/>
                      </a:pPr>
                      <a:r>
                        <a:rPr lang="en"/>
                        <a:t>Population- rural town:</a:t>
                      </a:r>
                      <a:endParaRPr/>
                    </a:p>
                    <a:p>
                      <a:pPr indent="0" lvl="0" marL="0" rtl="0" algn="ctr">
                        <a:spcBef>
                          <a:spcPts val="0"/>
                        </a:spcBef>
                        <a:spcAft>
                          <a:spcPts val="0"/>
                        </a:spcAft>
                        <a:buNone/>
                      </a:pPr>
                      <a:r>
                        <a:rPr lang="en"/>
                        <a:t>200</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200/24= 8.3, Round to 9</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750350">
                <a:tc>
                  <a:txBody>
                    <a:bodyPr/>
                    <a:lstStyle/>
                    <a:p>
                      <a:pPr indent="0" lvl="0" marL="0" rtl="0" algn="l">
                        <a:spcBef>
                          <a:spcPts val="0"/>
                        </a:spcBef>
                        <a:spcAft>
                          <a:spcPts val="0"/>
                        </a:spcAft>
                        <a:buNone/>
                      </a:pPr>
                      <a:r>
                        <a:rPr lang="en"/>
                        <a:t>Ratio of interest:</a:t>
                      </a:r>
                      <a:endParaRPr/>
                    </a:p>
                    <a:p>
                      <a:pPr indent="0" lvl="0" marL="0" rtl="0" algn="ctr">
                        <a:spcBef>
                          <a:spcPts val="0"/>
                        </a:spcBef>
                        <a:spcAft>
                          <a:spcPts val="0"/>
                        </a:spcAft>
                        <a:buNone/>
                      </a:pPr>
                      <a:r>
                        <a:rPr lang="en"/>
                        <a:t>1 person in US: 6 people in Thori</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Total:</a:t>
                      </a:r>
                      <a:endParaRPr/>
                    </a:p>
                    <a:p>
                      <a:pPr indent="0" lvl="0" marL="0" rtl="0" algn="ctr">
                        <a:spcBef>
                          <a:spcPts val="0"/>
                        </a:spcBef>
                        <a:spcAft>
                          <a:spcPts val="0"/>
                        </a:spcAft>
                        <a:buNone/>
                      </a:pPr>
                      <a:r>
                        <a:rPr lang="en"/>
                        <a:t>9 pole mounts &amp; 54 solar panels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413" name="Google Shape;413;p54"/>
          <p:cNvSpPr txBox="1"/>
          <p:nvPr>
            <p:ph idx="4294967295" type="ctrTitle"/>
          </p:nvPr>
        </p:nvSpPr>
        <p:spPr>
          <a:xfrm>
            <a:off x="226445" y="327075"/>
            <a:ext cx="37563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E2A47"/>
                </a:solidFill>
              </a:rPr>
              <a:t>ESTIMATES:</a:t>
            </a:r>
            <a:endParaRPr>
              <a:solidFill>
                <a:srgbClr val="0E2A47"/>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59" name="Shape 259"/>
        <p:cNvGrpSpPr/>
        <p:nvPr/>
      </p:nvGrpSpPr>
      <p:grpSpPr>
        <a:xfrm>
          <a:off x="0" y="0"/>
          <a:ext cx="0" cy="0"/>
          <a:chOff x="0" y="0"/>
          <a:chExt cx="0" cy="0"/>
        </a:xfrm>
      </p:grpSpPr>
      <p:pic>
        <p:nvPicPr>
          <p:cNvPr id="260" name="Google Shape;260;p37"/>
          <p:cNvPicPr preferRelativeResize="0"/>
          <p:nvPr/>
        </p:nvPicPr>
        <p:blipFill rotWithShape="1">
          <a:blip r:embed="rId3">
            <a:alphaModFix/>
          </a:blip>
          <a:srcRect b="3062" l="18725" r="19147" t="2410"/>
          <a:stretch/>
        </p:blipFill>
        <p:spPr>
          <a:xfrm>
            <a:off x="331425" y="271375"/>
            <a:ext cx="4224899" cy="4506150"/>
          </a:xfrm>
          <a:prstGeom prst="rect">
            <a:avLst/>
          </a:prstGeom>
          <a:noFill/>
          <a:ln>
            <a:noFill/>
          </a:ln>
        </p:spPr>
      </p:pic>
      <p:sp>
        <p:nvSpPr>
          <p:cNvPr id="261" name="Google Shape;261;p37"/>
          <p:cNvSpPr/>
          <p:nvPr/>
        </p:nvSpPr>
        <p:spPr>
          <a:xfrm rot="-5400000">
            <a:off x="6349650" y="643825"/>
            <a:ext cx="1057500" cy="3104100"/>
          </a:xfrm>
          <a:prstGeom prst="rect">
            <a:avLst/>
          </a:pr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7"/>
          <p:cNvSpPr txBox="1"/>
          <p:nvPr>
            <p:ph type="ctrTitle"/>
          </p:nvPr>
        </p:nvSpPr>
        <p:spPr>
          <a:xfrm>
            <a:off x="5526175" y="710675"/>
            <a:ext cx="2793900" cy="2054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DEFINING THE PROBLEM</a:t>
            </a:r>
            <a:endParaRPr sz="2800">
              <a:solidFill>
                <a:schemeClr val="lt1"/>
              </a:solidFill>
            </a:endParaRPr>
          </a:p>
        </p:txBody>
      </p:sp>
      <p:sp>
        <p:nvSpPr>
          <p:cNvPr id="263" name="Google Shape;263;p37"/>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rgbClr val="0E2A47"/>
                </a:solidFill>
              </a:rPr>
              <a:t>A village in </a:t>
            </a:r>
            <a:r>
              <a:rPr lang="en" sz="1400">
                <a:solidFill>
                  <a:srgbClr val="0E2A47"/>
                </a:solidFill>
              </a:rPr>
              <a:t>Thori, Nepal acquires their energy </a:t>
            </a:r>
            <a:r>
              <a:rPr lang="en" sz="1400">
                <a:solidFill>
                  <a:srgbClr val="0E2A47"/>
                </a:solidFill>
              </a:rPr>
              <a:t>primarily</a:t>
            </a:r>
            <a:r>
              <a:rPr lang="en" sz="1400">
                <a:solidFill>
                  <a:srgbClr val="0E2A47"/>
                </a:solidFill>
              </a:rPr>
              <a:t> via solar panels. However the changing position of the sun reduces the amount of power generated, and these solar panels alone are not enough to power the town throughout the entire day.</a:t>
            </a:r>
            <a:endParaRPr sz="1400">
              <a:solidFill>
                <a:srgbClr val="0E2A47"/>
              </a:solidFill>
            </a:endParaRPr>
          </a:p>
          <a:p>
            <a:pPr indent="0" lvl="0" marL="0" rtl="0" algn="r">
              <a:spcBef>
                <a:spcPts val="0"/>
              </a:spcBef>
              <a:spcAft>
                <a:spcPts val="0"/>
              </a:spcAft>
              <a:buNone/>
            </a:pPr>
            <a:r>
              <a:t/>
            </a:r>
            <a:endParaRPr/>
          </a:p>
        </p:txBody>
      </p:sp>
      <p:sp>
        <p:nvSpPr>
          <p:cNvPr id="264" name="Google Shape;264;p37"/>
          <p:cNvSpPr/>
          <p:nvPr/>
        </p:nvSpPr>
        <p:spPr>
          <a:xfrm rot="-5400000">
            <a:off x="6600" y="1660525"/>
            <a:ext cx="1057500" cy="1070700"/>
          </a:xfrm>
          <a:prstGeom prst="rect">
            <a:avLst/>
          </a:pr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55"/>
          <p:cNvSpPr/>
          <p:nvPr/>
        </p:nvSpPr>
        <p:spPr>
          <a:xfrm>
            <a:off x="0" y="1864275"/>
            <a:ext cx="8933100" cy="32859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5"/>
          <p:cNvSpPr txBox="1"/>
          <p:nvPr>
            <p:ph type="ctrTitle"/>
          </p:nvPr>
        </p:nvSpPr>
        <p:spPr>
          <a:xfrm>
            <a:off x="226459" y="327073"/>
            <a:ext cx="24498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E2A47"/>
                </a:solidFill>
              </a:rPr>
              <a:t>Final </a:t>
            </a:r>
            <a:r>
              <a:rPr lang="en">
                <a:solidFill>
                  <a:srgbClr val="0E2A47"/>
                </a:solidFill>
              </a:rPr>
              <a:t>Design:</a:t>
            </a:r>
            <a:endParaRPr>
              <a:solidFill>
                <a:srgbClr val="0E2A47"/>
              </a:solidFill>
            </a:endParaRPr>
          </a:p>
        </p:txBody>
      </p:sp>
      <p:sp>
        <p:nvSpPr>
          <p:cNvPr id="420" name="Google Shape;420;p55"/>
          <p:cNvSpPr/>
          <p:nvPr/>
        </p:nvSpPr>
        <p:spPr>
          <a:xfrm>
            <a:off x="7055250" y="3614400"/>
            <a:ext cx="487500" cy="15291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5"/>
          <p:cNvSpPr txBox="1"/>
          <p:nvPr>
            <p:ph idx="4294967295" type="ctrTitle"/>
          </p:nvPr>
        </p:nvSpPr>
        <p:spPr>
          <a:xfrm>
            <a:off x="474064" y="1912497"/>
            <a:ext cx="18282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2"/>
                </a:solidFill>
              </a:rPr>
              <a:t>Pros:</a:t>
            </a:r>
            <a:endParaRPr sz="2000">
              <a:solidFill>
                <a:schemeClr val="lt2"/>
              </a:solidFill>
            </a:endParaRPr>
          </a:p>
        </p:txBody>
      </p:sp>
      <p:sp>
        <p:nvSpPr>
          <p:cNvPr id="422" name="Google Shape;422;p55"/>
          <p:cNvSpPr txBox="1"/>
          <p:nvPr>
            <p:ph idx="4294967295" type="subTitle"/>
          </p:nvPr>
        </p:nvSpPr>
        <p:spPr>
          <a:xfrm>
            <a:off x="444700" y="2710875"/>
            <a:ext cx="1828200" cy="2093100"/>
          </a:xfrm>
          <a:prstGeom prst="rect">
            <a:avLst/>
          </a:prstGeom>
          <a:ln cap="flat" cmpd="sng" w="19050">
            <a:solidFill>
              <a:srgbClr val="6C7E9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Catamaran"/>
                <a:ea typeface="Catamaran"/>
                <a:cs typeface="Catamaran"/>
                <a:sym typeface="Catamaran"/>
              </a:rPr>
              <a:t>- Capable of providing enough energy now and in the future.</a:t>
            </a:r>
            <a:endParaRPr b="1">
              <a:solidFill>
                <a:schemeClr val="lt1"/>
              </a:solidFill>
              <a:latin typeface="Catamaran"/>
              <a:ea typeface="Catamaran"/>
              <a:cs typeface="Catamaran"/>
              <a:sym typeface="Catamaran"/>
            </a:endParaRPr>
          </a:p>
          <a:p>
            <a:pPr indent="0" lvl="0" marL="0" rtl="0" algn="l">
              <a:spcBef>
                <a:spcPts val="1600"/>
              </a:spcBef>
              <a:spcAft>
                <a:spcPts val="0"/>
              </a:spcAft>
              <a:buNone/>
            </a:pPr>
            <a:r>
              <a:rPr b="1" lang="en">
                <a:solidFill>
                  <a:schemeClr val="lt1"/>
                </a:solidFill>
                <a:latin typeface="Catamaran"/>
                <a:ea typeface="Catamaran"/>
                <a:cs typeface="Catamaran"/>
                <a:sym typeface="Catamaran"/>
              </a:rPr>
              <a:t>- Scalable </a:t>
            </a:r>
            <a:endParaRPr b="1">
              <a:solidFill>
                <a:schemeClr val="lt1"/>
              </a:solidFill>
              <a:latin typeface="Catamaran"/>
              <a:ea typeface="Catamaran"/>
              <a:cs typeface="Catamaran"/>
              <a:sym typeface="Catamaran"/>
            </a:endParaRPr>
          </a:p>
          <a:p>
            <a:pPr indent="0" lvl="0" marL="0" rtl="0" algn="l">
              <a:spcBef>
                <a:spcPts val="1600"/>
              </a:spcBef>
              <a:spcAft>
                <a:spcPts val="0"/>
              </a:spcAft>
              <a:buNone/>
            </a:pPr>
            <a:r>
              <a:rPr b="1" lang="en">
                <a:solidFill>
                  <a:schemeClr val="lt1"/>
                </a:solidFill>
                <a:latin typeface="Catamaran"/>
                <a:ea typeface="Catamaran"/>
                <a:cs typeface="Catamaran"/>
                <a:sym typeface="Catamaran"/>
              </a:rPr>
              <a:t>- Durable </a:t>
            </a:r>
            <a:endParaRPr b="1">
              <a:solidFill>
                <a:schemeClr val="lt1"/>
              </a:solidFill>
              <a:latin typeface="Catamaran"/>
              <a:ea typeface="Catamaran"/>
              <a:cs typeface="Catamaran"/>
              <a:sym typeface="Catamaran"/>
            </a:endParaRPr>
          </a:p>
          <a:p>
            <a:pPr indent="0" lvl="0" marL="0" rtl="0" algn="l">
              <a:spcBef>
                <a:spcPts val="1600"/>
              </a:spcBef>
              <a:spcAft>
                <a:spcPts val="1600"/>
              </a:spcAft>
              <a:buNone/>
            </a:pPr>
            <a:r>
              <a:t/>
            </a:r>
            <a:endParaRPr b="1">
              <a:solidFill>
                <a:schemeClr val="lt1"/>
              </a:solidFill>
              <a:latin typeface="Catamaran"/>
              <a:ea typeface="Catamaran"/>
              <a:cs typeface="Catamaran"/>
              <a:sym typeface="Catamaran"/>
            </a:endParaRPr>
          </a:p>
        </p:txBody>
      </p:sp>
      <p:sp>
        <p:nvSpPr>
          <p:cNvPr id="423" name="Google Shape;423;p55"/>
          <p:cNvSpPr txBox="1"/>
          <p:nvPr>
            <p:ph idx="4294967295" type="ctrTitle"/>
          </p:nvPr>
        </p:nvSpPr>
        <p:spPr>
          <a:xfrm>
            <a:off x="2481807" y="1912497"/>
            <a:ext cx="17988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2"/>
                </a:solidFill>
              </a:rPr>
              <a:t>Cons</a:t>
            </a:r>
            <a:endParaRPr sz="2000">
              <a:solidFill>
                <a:schemeClr val="lt2"/>
              </a:solidFill>
            </a:endParaRPr>
          </a:p>
        </p:txBody>
      </p:sp>
      <p:sp>
        <p:nvSpPr>
          <p:cNvPr id="424" name="Google Shape;424;p55"/>
          <p:cNvSpPr txBox="1"/>
          <p:nvPr/>
        </p:nvSpPr>
        <p:spPr>
          <a:xfrm>
            <a:off x="493800" y="920025"/>
            <a:ext cx="8156400" cy="838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tamaran Light"/>
                <a:ea typeface="Catamaran Light"/>
                <a:cs typeface="Catamaran Light"/>
                <a:sym typeface="Catamaran Light"/>
              </a:rPr>
              <a:t>A combination of aspects from the previous designs in a </a:t>
            </a:r>
            <a:r>
              <a:rPr lang="en">
                <a:latin typeface="Catamaran Light"/>
                <a:ea typeface="Catamaran Light"/>
                <a:cs typeface="Catamaran Light"/>
                <a:sym typeface="Catamaran Light"/>
              </a:rPr>
              <a:t>scalable</a:t>
            </a:r>
            <a:r>
              <a:rPr lang="en">
                <a:latin typeface="Catamaran Light"/>
                <a:ea typeface="Catamaran Light"/>
                <a:cs typeface="Catamaran Light"/>
                <a:sym typeface="Catamaran Light"/>
              </a:rPr>
              <a:t> system. Designed to not require intervention.</a:t>
            </a:r>
            <a:endParaRPr>
              <a:latin typeface="Catamaran Light"/>
              <a:ea typeface="Catamaran Light"/>
              <a:cs typeface="Catamaran Light"/>
              <a:sym typeface="Catamaran Light"/>
            </a:endParaRPr>
          </a:p>
        </p:txBody>
      </p:sp>
      <p:sp>
        <p:nvSpPr>
          <p:cNvPr id="425" name="Google Shape;425;p55"/>
          <p:cNvSpPr txBox="1"/>
          <p:nvPr>
            <p:ph idx="4294967295" type="subTitle"/>
          </p:nvPr>
        </p:nvSpPr>
        <p:spPr>
          <a:xfrm>
            <a:off x="2467100" y="2710875"/>
            <a:ext cx="1828200" cy="2093100"/>
          </a:xfrm>
          <a:prstGeom prst="rect">
            <a:avLst/>
          </a:prstGeom>
          <a:ln cap="flat" cmpd="sng" w="19050">
            <a:solidFill>
              <a:srgbClr val="6C7E9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Catamaran"/>
                <a:ea typeface="Catamaran"/>
                <a:cs typeface="Catamaran"/>
                <a:sym typeface="Catamaran"/>
              </a:rPr>
              <a:t>- Fairly expensive to </a:t>
            </a:r>
            <a:r>
              <a:rPr b="1" lang="en">
                <a:solidFill>
                  <a:schemeClr val="lt1"/>
                </a:solidFill>
                <a:latin typeface="Catamaran"/>
                <a:ea typeface="Catamaran"/>
                <a:cs typeface="Catamaran"/>
                <a:sym typeface="Catamaran"/>
              </a:rPr>
              <a:t>implement</a:t>
            </a:r>
            <a:r>
              <a:rPr b="1" lang="en">
                <a:solidFill>
                  <a:schemeClr val="lt1"/>
                </a:solidFill>
                <a:latin typeface="Catamaran"/>
                <a:ea typeface="Catamaran"/>
                <a:cs typeface="Catamaran"/>
                <a:sym typeface="Catamaran"/>
              </a:rPr>
              <a:t> </a:t>
            </a:r>
            <a:endParaRPr b="1">
              <a:solidFill>
                <a:schemeClr val="lt1"/>
              </a:solidFill>
              <a:latin typeface="Catamaran"/>
              <a:ea typeface="Catamaran"/>
              <a:cs typeface="Catamaran"/>
              <a:sym typeface="Catamaran"/>
            </a:endParaRPr>
          </a:p>
          <a:p>
            <a:pPr indent="0" lvl="0" marL="0" rtl="0" algn="l">
              <a:spcBef>
                <a:spcPts val="1600"/>
              </a:spcBef>
              <a:spcAft>
                <a:spcPts val="0"/>
              </a:spcAft>
              <a:buNone/>
            </a:pPr>
            <a:r>
              <a:rPr b="1" lang="en">
                <a:solidFill>
                  <a:schemeClr val="lt1"/>
                </a:solidFill>
                <a:latin typeface="Catamaran"/>
                <a:ea typeface="Catamaran"/>
                <a:cs typeface="Catamaran"/>
                <a:sym typeface="Catamaran"/>
              </a:rPr>
              <a:t>- Parts are specific </a:t>
            </a:r>
            <a:endParaRPr b="1">
              <a:solidFill>
                <a:schemeClr val="lt1"/>
              </a:solidFill>
              <a:latin typeface="Catamaran"/>
              <a:ea typeface="Catamaran"/>
              <a:cs typeface="Catamaran"/>
              <a:sym typeface="Catamaran"/>
            </a:endParaRPr>
          </a:p>
          <a:p>
            <a:pPr indent="0" lvl="0" marL="0" rtl="0" algn="l">
              <a:spcBef>
                <a:spcPts val="1600"/>
              </a:spcBef>
              <a:spcAft>
                <a:spcPts val="1600"/>
              </a:spcAft>
              <a:buNone/>
            </a:pPr>
            <a:r>
              <a:rPr b="1" lang="en">
                <a:solidFill>
                  <a:schemeClr val="lt1"/>
                </a:solidFill>
                <a:latin typeface="Catamaran"/>
                <a:ea typeface="Catamaran"/>
                <a:cs typeface="Catamaran"/>
                <a:sym typeface="Catamaran"/>
              </a:rPr>
              <a:t>- Getting all the parts together will require some time</a:t>
            </a:r>
            <a:endParaRPr b="1">
              <a:solidFill>
                <a:schemeClr val="lt1"/>
              </a:solidFill>
              <a:latin typeface="Catamaran"/>
              <a:ea typeface="Catamaran"/>
              <a:cs typeface="Catamaran"/>
              <a:sym typeface="Catamar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56"/>
          <p:cNvSpPr/>
          <p:nvPr/>
        </p:nvSpPr>
        <p:spPr>
          <a:xfrm>
            <a:off x="0" y="1857600"/>
            <a:ext cx="8933100" cy="32859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6"/>
          <p:cNvSpPr txBox="1"/>
          <p:nvPr>
            <p:ph idx="1" type="subTitle"/>
          </p:nvPr>
        </p:nvSpPr>
        <p:spPr>
          <a:xfrm>
            <a:off x="4121275" y="3142050"/>
            <a:ext cx="4147800" cy="71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100" u="sng">
                <a:solidFill>
                  <a:schemeClr val="lt1"/>
                </a:solidFill>
                <a:latin typeface="Arial"/>
                <a:ea typeface="Arial"/>
                <a:cs typeface="Arial"/>
                <a:sym typeface="Arial"/>
                <a:hlinkClick r:id="rId3">
                  <a:extLst>
                    <a:ext uri="{A12FA001-AC4F-418D-AE19-62706E023703}">
                      <ahyp:hlinkClr val="tx"/>
                    </a:ext>
                  </a:extLst>
                </a:hlinkClick>
              </a:rPr>
              <a:t>https://www.youtube.com/watch?v=Kp6IwV_ks70</a:t>
            </a:r>
            <a:r>
              <a:rPr lang="en" sz="1100">
                <a:solidFill>
                  <a:schemeClr val="lt1"/>
                </a:solidFill>
                <a:latin typeface="Arial"/>
                <a:ea typeface="Arial"/>
                <a:cs typeface="Arial"/>
                <a:sym typeface="Arial"/>
              </a:rPr>
              <a:t>  </a:t>
            </a:r>
            <a:endParaRPr>
              <a:solidFill>
                <a:schemeClr val="lt1"/>
              </a:solidFill>
            </a:endParaRPr>
          </a:p>
        </p:txBody>
      </p:sp>
      <p:sp>
        <p:nvSpPr>
          <p:cNvPr id="432" name="Google Shape;432;p56"/>
          <p:cNvSpPr txBox="1"/>
          <p:nvPr>
            <p:ph type="ctrTitle"/>
          </p:nvPr>
        </p:nvSpPr>
        <p:spPr>
          <a:xfrm>
            <a:off x="4121275" y="1734125"/>
            <a:ext cx="4592400" cy="178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DADCDE"/>
                </a:solidFill>
              </a:rPr>
              <a:t>How were turning the panels:</a:t>
            </a:r>
            <a:endParaRPr sz="2400">
              <a:solidFill>
                <a:srgbClr val="DADCDE"/>
              </a:solidFill>
            </a:endParaRPr>
          </a:p>
        </p:txBody>
      </p:sp>
      <p:pic>
        <p:nvPicPr>
          <p:cNvPr id="433" name="Google Shape;433;p56"/>
          <p:cNvPicPr preferRelativeResize="0"/>
          <p:nvPr/>
        </p:nvPicPr>
        <p:blipFill>
          <a:blip r:embed="rId4">
            <a:alphaModFix/>
          </a:blip>
          <a:stretch>
            <a:fillRect/>
          </a:stretch>
        </p:blipFill>
        <p:spPr>
          <a:xfrm>
            <a:off x="284000" y="152400"/>
            <a:ext cx="3626664" cy="483870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57"/>
          <p:cNvSpPr txBox="1"/>
          <p:nvPr>
            <p:ph idx="5" type="subTitle"/>
          </p:nvPr>
        </p:nvSpPr>
        <p:spPr>
          <a:xfrm>
            <a:off x="457900" y="702825"/>
            <a:ext cx="8231700" cy="415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Tamarack Horizontal Pole Mount 6 panels- 2 poles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u="sng">
                <a:latin typeface="Catamaran"/>
                <a:ea typeface="Catamaran"/>
                <a:cs typeface="Catamaran"/>
                <a:sym typeface="Catamaran"/>
              </a:rPr>
              <a:t>Solar tracker:</a:t>
            </a:r>
            <a:endParaRPr b="1" sz="1300" u="sng">
              <a:latin typeface="Catamaran"/>
              <a:ea typeface="Catamaran"/>
              <a:cs typeface="Catamaran"/>
              <a:sym typeface="Catamaran"/>
            </a:endParaRPr>
          </a:p>
          <a:p>
            <a:pPr indent="-311150" lvl="0" marL="457200" rtl="0" algn="l">
              <a:spcBef>
                <a:spcPts val="0"/>
              </a:spcBef>
              <a:spcAft>
                <a:spcPts val="0"/>
              </a:spcAft>
              <a:buSzPts val="1300"/>
              <a:buChar char="-"/>
            </a:pPr>
            <a:r>
              <a:rPr lang="en" sz="1300"/>
              <a:t>Mylar film (40 sq ft) = $20.79</a:t>
            </a:r>
            <a:endParaRPr sz="1300"/>
          </a:p>
          <a:p>
            <a:pPr indent="-311150" lvl="0" marL="457200" rtl="0" algn="l">
              <a:spcBef>
                <a:spcPts val="0"/>
              </a:spcBef>
              <a:spcAft>
                <a:spcPts val="0"/>
              </a:spcAft>
              <a:buSzPts val="1300"/>
              <a:buChar char="-"/>
            </a:pPr>
            <a:r>
              <a:rPr lang="en" sz="1300"/>
              <a:t>Corrugated plastic (4320 sq in) = $24.97</a:t>
            </a:r>
            <a:endParaRPr sz="1300"/>
          </a:p>
          <a:p>
            <a:pPr indent="-311150" lvl="0" marL="457200" rtl="0" algn="l">
              <a:spcBef>
                <a:spcPts val="0"/>
              </a:spcBef>
              <a:spcAft>
                <a:spcPts val="0"/>
              </a:spcAft>
              <a:buSzPts val="1300"/>
              <a:buChar char="-"/>
            </a:pPr>
            <a:r>
              <a:rPr lang="en" sz="1300"/>
              <a:t>Broadcom limited light sensor = $30.54</a:t>
            </a:r>
            <a:endParaRPr sz="1300"/>
          </a:p>
          <a:p>
            <a:pPr indent="-311150" lvl="0" marL="457200" rtl="0" algn="l">
              <a:spcBef>
                <a:spcPts val="0"/>
              </a:spcBef>
              <a:spcAft>
                <a:spcPts val="0"/>
              </a:spcAft>
              <a:buSzPts val="1300"/>
              <a:buChar char="-"/>
            </a:pPr>
            <a:r>
              <a:rPr lang="en" sz="1300"/>
              <a:t>ABS dome (1 semicircle) = $12</a:t>
            </a:r>
            <a:endParaRPr sz="1300"/>
          </a:p>
          <a:p>
            <a:pPr indent="-311150" lvl="0" marL="457200" rtl="0" algn="l">
              <a:spcBef>
                <a:spcPts val="0"/>
              </a:spcBef>
              <a:spcAft>
                <a:spcPts val="0"/>
              </a:spcAft>
              <a:buSzPts val="1300"/>
              <a:buChar char="-"/>
            </a:pPr>
            <a:r>
              <a:rPr lang="en" sz="1300"/>
              <a:t>Aluminum support w/ angle iron (1x96in) = $14</a:t>
            </a:r>
            <a:endParaRPr sz="1300"/>
          </a:p>
          <a:p>
            <a:pPr indent="0" lvl="0" marL="0" rtl="0" algn="l">
              <a:spcBef>
                <a:spcPts val="0"/>
              </a:spcBef>
              <a:spcAft>
                <a:spcPts val="0"/>
              </a:spcAft>
              <a:buNone/>
            </a:pPr>
            <a:r>
              <a:rPr b="1" lang="en" sz="1300" u="sng">
                <a:latin typeface="Catamaran"/>
                <a:ea typeface="Catamaran"/>
                <a:cs typeface="Catamaran"/>
                <a:sym typeface="Catamaran"/>
              </a:rPr>
              <a:t>Panel mounting and movement system:</a:t>
            </a:r>
            <a:endParaRPr b="1" sz="1300" u="sng">
              <a:latin typeface="Catamaran"/>
              <a:ea typeface="Catamaran"/>
              <a:cs typeface="Catamaran"/>
              <a:sym typeface="Catamaran"/>
            </a:endParaRPr>
          </a:p>
          <a:p>
            <a:pPr indent="-311150" lvl="0" marL="457200" rtl="0" algn="l">
              <a:spcBef>
                <a:spcPts val="0"/>
              </a:spcBef>
              <a:spcAft>
                <a:spcPts val="0"/>
              </a:spcAft>
              <a:buSzPts val="1300"/>
              <a:buChar char="-"/>
            </a:pPr>
            <a:r>
              <a:rPr lang="en" sz="1300"/>
              <a:t>Gears in mechanism (sprocket wheels, etc) = $ 200</a:t>
            </a:r>
            <a:endParaRPr sz="1300"/>
          </a:p>
          <a:p>
            <a:pPr indent="-311150" lvl="0" marL="457200" rtl="0" algn="l">
              <a:spcBef>
                <a:spcPts val="0"/>
              </a:spcBef>
              <a:spcAft>
                <a:spcPts val="0"/>
              </a:spcAft>
              <a:buSzPts val="1300"/>
              <a:buChar char="-"/>
            </a:pPr>
            <a:r>
              <a:rPr lang="en" sz="1300"/>
              <a:t>Dust proof timing belt (estimated range) = $34-70</a:t>
            </a:r>
            <a:endParaRPr sz="1300"/>
          </a:p>
          <a:p>
            <a:pPr indent="-311150" lvl="0" marL="457200" rtl="0" algn="l">
              <a:spcBef>
                <a:spcPts val="0"/>
              </a:spcBef>
              <a:spcAft>
                <a:spcPts val="0"/>
              </a:spcAft>
              <a:buSzPts val="1300"/>
              <a:buChar char="-"/>
            </a:pPr>
            <a:r>
              <a:rPr lang="en" sz="1300"/>
              <a:t>Standard stainless steel unthreaded pipe (estimated range) = $150-300</a:t>
            </a:r>
            <a:endParaRPr sz="1300"/>
          </a:p>
          <a:p>
            <a:pPr indent="-311150" lvl="0" marL="457200" rtl="0" algn="l">
              <a:spcBef>
                <a:spcPts val="0"/>
              </a:spcBef>
              <a:spcAft>
                <a:spcPts val="0"/>
              </a:spcAft>
              <a:buSzPts val="1300"/>
              <a:buChar char="-"/>
            </a:pPr>
            <a:r>
              <a:rPr lang="en" sz="1300"/>
              <a:t>Mounting hardware (estimated range) = $50</a:t>
            </a:r>
            <a:endParaRPr sz="1300"/>
          </a:p>
          <a:p>
            <a:pPr indent="0" lvl="0" marL="0" rtl="0" algn="l">
              <a:spcBef>
                <a:spcPts val="0"/>
              </a:spcBef>
              <a:spcAft>
                <a:spcPts val="0"/>
              </a:spcAft>
              <a:buNone/>
            </a:pPr>
            <a:r>
              <a:t/>
            </a:r>
            <a:endParaRPr sz="1300"/>
          </a:p>
          <a:p>
            <a:pPr indent="0" lvl="0" marL="457200" rtl="0" algn="l">
              <a:spcBef>
                <a:spcPts val="0"/>
              </a:spcBef>
              <a:spcAft>
                <a:spcPts val="0"/>
              </a:spcAft>
              <a:buNone/>
            </a:pPr>
            <a:r>
              <a:t/>
            </a:r>
            <a:endParaRPr sz="1300"/>
          </a:p>
          <a:p>
            <a:pPr indent="0" lvl="0" marL="0" rtl="0" algn="l">
              <a:spcBef>
                <a:spcPts val="0"/>
              </a:spcBef>
              <a:spcAft>
                <a:spcPts val="0"/>
              </a:spcAft>
              <a:buNone/>
            </a:pPr>
            <a:r>
              <a:t/>
            </a:r>
            <a:endParaRPr b="1" sz="1300" u="sng">
              <a:latin typeface="Catamaran"/>
              <a:ea typeface="Catamaran"/>
              <a:cs typeface="Catamaran"/>
              <a:sym typeface="Catamaran"/>
            </a:endParaRPr>
          </a:p>
          <a:p>
            <a:pPr indent="0" lvl="0" marL="0" rtl="0" algn="l">
              <a:spcBef>
                <a:spcPts val="0"/>
              </a:spcBef>
              <a:spcAft>
                <a:spcPts val="0"/>
              </a:spcAft>
              <a:buNone/>
            </a:pPr>
            <a:r>
              <a:rPr lang="en" sz="1300"/>
              <a:t>*sprocket wheels and gears are made for harsher conditions. Extras included in estimate.*</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i="1" lang="en" sz="1200">
                <a:latin typeface="Catamaran"/>
                <a:ea typeface="Catamaran"/>
                <a:cs typeface="Catamaran"/>
                <a:sym typeface="Catamaran"/>
              </a:rPr>
              <a:t>**Assuming solar panels and pole mount are provided**</a:t>
            </a:r>
            <a:endParaRPr b="1" i="1" sz="1200">
              <a:latin typeface="Catamaran"/>
              <a:ea typeface="Catamaran"/>
              <a:cs typeface="Catamaran"/>
              <a:sym typeface="Catamaran"/>
            </a:endParaRPr>
          </a:p>
        </p:txBody>
      </p:sp>
      <p:sp>
        <p:nvSpPr>
          <p:cNvPr id="439" name="Google Shape;439;p57"/>
          <p:cNvSpPr txBox="1"/>
          <p:nvPr>
            <p:ph idx="6" type="ctrTitle"/>
          </p:nvPr>
        </p:nvSpPr>
        <p:spPr>
          <a:xfrm>
            <a:off x="114950" y="123475"/>
            <a:ext cx="44571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Estimated Bill of Materials: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58"/>
          <p:cNvSpPr txBox="1"/>
          <p:nvPr/>
        </p:nvSpPr>
        <p:spPr>
          <a:xfrm>
            <a:off x="221875" y="909675"/>
            <a:ext cx="8584500" cy="29862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SzPts val="1300"/>
              <a:buFont typeface="Catamaran Light"/>
              <a:buAutoNum type="arabicParenR"/>
            </a:pPr>
            <a:r>
              <a:rPr lang="en" sz="1300" u="sng">
                <a:solidFill>
                  <a:schemeClr val="hlink"/>
                </a:solidFill>
                <a:latin typeface="Catamaran Light"/>
                <a:ea typeface="Catamaran Light"/>
                <a:cs typeface="Catamaran Light"/>
                <a:sym typeface="Catamaran Light"/>
                <a:hlinkClick r:id="rId3"/>
              </a:rPr>
              <a:t>Solar panels</a:t>
            </a:r>
            <a:r>
              <a:rPr lang="en" sz="1300">
                <a:latin typeface="Catamaran Light"/>
                <a:ea typeface="Catamaran Light"/>
                <a:cs typeface="Catamaran Light"/>
                <a:sym typeface="Catamaran Light"/>
              </a:rPr>
              <a:t> 200 Watts 24 Volts (1) $349.99 Undiscounted $249.99 Discounted</a:t>
            </a:r>
            <a:endParaRPr sz="1300">
              <a:latin typeface="Catamaran Light"/>
              <a:ea typeface="Catamaran Light"/>
              <a:cs typeface="Catamaran Light"/>
              <a:sym typeface="Catamaran Light"/>
            </a:endParaRPr>
          </a:p>
          <a:p>
            <a:pPr indent="0" lvl="0" marL="0" rtl="0" algn="l">
              <a:spcBef>
                <a:spcPts val="0"/>
              </a:spcBef>
              <a:spcAft>
                <a:spcPts val="0"/>
              </a:spcAft>
              <a:buNone/>
            </a:pPr>
            <a:r>
              <a:t/>
            </a:r>
            <a:endParaRPr sz="1300">
              <a:latin typeface="Catamaran Light"/>
              <a:ea typeface="Catamaran Light"/>
              <a:cs typeface="Catamaran Light"/>
              <a:sym typeface="Catamaran Light"/>
            </a:endParaRPr>
          </a:p>
          <a:p>
            <a:pPr indent="-311150" lvl="0" marL="457200" rtl="0" algn="l">
              <a:spcBef>
                <a:spcPts val="0"/>
              </a:spcBef>
              <a:spcAft>
                <a:spcPts val="0"/>
              </a:spcAft>
              <a:buSzPts val="1300"/>
              <a:buFont typeface="Catamaran Light"/>
              <a:buAutoNum type="arabicParenR"/>
            </a:pPr>
            <a:r>
              <a:rPr lang="en" sz="1300" u="sng">
                <a:solidFill>
                  <a:schemeClr val="hlink"/>
                </a:solidFill>
                <a:latin typeface="Catamaran Light"/>
                <a:ea typeface="Catamaran Light"/>
                <a:cs typeface="Catamaran Light"/>
                <a:sym typeface="Catamaran Light"/>
                <a:hlinkClick r:id="rId4"/>
              </a:rPr>
              <a:t>Controller</a:t>
            </a:r>
            <a:r>
              <a:rPr lang="en" sz="1300">
                <a:latin typeface="Catamaran Light"/>
                <a:ea typeface="Catamaran Light"/>
                <a:cs typeface="Catamaran Light"/>
                <a:sym typeface="Catamaran Light"/>
              </a:rPr>
              <a:t> 60 Amps (1) $499.99 Undiscounted $349.99 Discounted</a:t>
            </a:r>
            <a:endParaRPr sz="1300">
              <a:latin typeface="Catamaran Light"/>
              <a:ea typeface="Catamaran Light"/>
              <a:cs typeface="Catamaran Light"/>
              <a:sym typeface="Catamaran Light"/>
            </a:endParaRPr>
          </a:p>
          <a:p>
            <a:pPr indent="0" lvl="0" marL="0" rtl="0" algn="l">
              <a:spcBef>
                <a:spcPts val="0"/>
              </a:spcBef>
              <a:spcAft>
                <a:spcPts val="0"/>
              </a:spcAft>
              <a:buNone/>
            </a:pPr>
            <a:r>
              <a:t/>
            </a:r>
            <a:endParaRPr sz="1300">
              <a:latin typeface="Catamaran Light"/>
              <a:ea typeface="Catamaran Light"/>
              <a:cs typeface="Catamaran Light"/>
              <a:sym typeface="Catamaran Light"/>
            </a:endParaRPr>
          </a:p>
          <a:p>
            <a:pPr indent="-311150" lvl="0" marL="457200" rtl="0" algn="l">
              <a:spcBef>
                <a:spcPts val="0"/>
              </a:spcBef>
              <a:spcAft>
                <a:spcPts val="0"/>
              </a:spcAft>
              <a:buSzPts val="1300"/>
              <a:buFont typeface="Catamaran Light"/>
              <a:buAutoNum type="arabicParenR"/>
            </a:pPr>
            <a:r>
              <a:rPr lang="en" sz="1300" u="sng">
                <a:solidFill>
                  <a:schemeClr val="hlink"/>
                </a:solidFill>
                <a:latin typeface="Catamaran Light"/>
                <a:ea typeface="Catamaran Light"/>
                <a:cs typeface="Catamaran Light"/>
                <a:sym typeface="Catamaran Light"/>
                <a:hlinkClick r:id="rId5"/>
              </a:rPr>
              <a:t>Lithium Iron Phosphate </a:t>
            </a:r>
            <a:r>
              <a:rPr lang="en" sz="1300" u="sng">
                <a:solidFill>
                  <a:schemeClr val="hlink"/>
                </a:solidFill>
                <a:latin typeface="Catamaran Light"/>
                <a:ea typeface="Catamaran Light"/>
                <a:cs typeface="Catamaran Light"/>
                <a:sym typeface="Catamaran Light"/>
                <a:hlinkClick r:id="rId6"/>
              </a:rPr>
              <a:t>Battery</a:t>
            </a:r>
            <a:r>
              <a:rPr lang="en" sz="1300">
                <a:latin typeface="Catamaran Light"/>
                <a:ea typeface="Catamaran Light"/>
                <a:cs typeface="Catamaran Light"/>
                <a:sym typeface="Catamaran Light"/>
              </a:rPr>
              <a:t> 200 </a:t>
            </a:r>
            <a:r>
              <a:rPr lang="en" sz="1300">
                <a:latin typeface="Catamaran Light"/>
                <a:ea typeface="Catamaran Light"/>
                <a:cs typeface="Catamaran Light"/>
                <a:sym typeface="Catamaran Light"/>
              </a:rPr>
              <a:t>Amp Hours</a:t>
            </a:r>
            <a:r>
              <a:rPr lang="en" sz="1300">
                <a:latin typeface="Catamaran Light"/>
                <a:ea typeface="Catamaran Light"/>
                <a:cs typeface="Catamaran Light"/>
                <a:sym typeface="Catamaran Light"/>
              </a:rPr>
              <a:t> (1) $1,799.00 Undiscounted $999.99 Discounted</a:t>
            </a:r>
            <a:endParaRPr sz="1300">
              <a:latin typeface="Catamaran Light"/>
              <a:ea typeface="Catamaran Light"/>
              <a:cs typeface="Catamaran Light"/>
              <a:sym typeface="Catamaran Light"/>
            </a:endParaRPr>
          </a:p>
          <a:p>
            <a:pPr indent="0" lvl="0" marL="0" rtl="0" algn="l">
              <a:spcBef>
                <a:spcPts val="0"/>
              </a:spcBef>
              <a:spcAft>
                <a:spcPts val="0"/>
              </a:spcAft>
              <a:buNone/>
            </a:pPr>
            <a:r>
              <a:t/>
            </a:r>
            <a:endParaRPr sz="1300">
              <a:latin typeface="Catamaran Light"/>
              <a:ea typeface="Catamaran Light"/>
              <a:cs typeface="Catamaran Light"/>
              <a:sym typeface="Catamaran Light"/>
            </a:endParaRPr>
          </a:p>
          <a:p>
            <a:pPr indent="0" lvl="0" marL="0" rtl="0" algn="l">
              <a:spcBef>
                <a:spcPts val="0"/>
              </a:spcBef>
              <a:spcAft>
                <a:spcPts val="0"/>
              </a:spcAft>
              <a:buNone/>
            </a:pPr>
            <a:r>
              <a:rPr lang="en" sz="1300">
                <a:latin typeface="Catamaran Light"/>
                <a:ea typeface="Catamaran Light"/>
                <a:cs typeface="Catamaran Light"/>
                <a:sym typeface="Catamaran Light"/>
              </a:rPr>
              <a:t>   3a)    2 </a:t>
            </a:r>
            <a:r>
              <a:rPr lang="en" sz="1300" u="sng">
                <a:solidFill>
                  <a:schemeClr val="hlink"/>
                </a:solidFill>
                <a:latin typeface="Catamaran Light"/>
                <a:ea typeface="Catamaran Light"/>
                <a:cs typeface="Catamaran Light"/>
                <a:sym typeface="Catamaran Light"/>
                <a:hlinkClick r:id="rId7"/>
              </a:rPr>
              <a:t>Deep Cycle Lead Acid battery</a:t>
            </a:r>
            <a:r>
              <a:rPr lang="en" sz="1300">
                <a:latin typeface="Catamaran Light"/>
                <a:ea typeface="Catamaran Light"/>
                <a:cs typeface="Catamaran Light"/>
                <a:sym typeface="Catamaran Light"/>
              </a:rPr>
              <a:t> (100 Amp Hours) for a more cheaper option </a:t>
            </a:r>
            <a:r>
              <a:rPr lang="en" sz="1300">
                <a:latin typeface="Catamaran Light"/>
                <a:ea typeface="Catamaran Light"/>
                <a:cs typeface="Catamaran Light"/>
                <a:sym typeface="Catamaran Light"/>
              </a:rPr>
              <a:t>Quantity: (1) </a:t>
            </a:r>
            <a:r>
              <a:rPr lang="en" sz="1300">
                <a:latin typeface="Catamaran Light"/>
                <a:ea typeface="Catamaran Light"/>
                <a:cs typeface="Catamaran Light"/>
                <a:sym typeface="Catamaran Light"/>
              </a:rPr>
              <a:t>$399.99 Undiscounted $249.99                              Discounted</a:t>
            </a:r>
            <a:endParaRPr sz="1300">
              <a:latin typeface="Catamaran Light"/>
              <a:ea typeface="Catamaran Light"/>
              <a:cs typeface="Catamaran Light"/>
              <a:sym typeface="Catamaran Light"/>
            </a:endParaRPr>
          </a:p>
          <a:p>
            <a:pPr indent="0" lvl="0" marL="0" rtl="0" algn="l">
              <a:spcBef>
                <a:spcPts val="0"/>
              </a:spcBef>
              <a:spcAft>
                <a:spcPts val="0"/>
              </a:spcAft>
              <a:buNone/>
            </a:pPr>
            <a:r>
              <a:t/>
            </a:r>
            <a:endParaRPr sz="1300">
              <a:latin typeface="Catamaran Light"/>
              <a:ea typeface="Catamaran Light"/>
              <a:cs typeface="Catamaran Light"/>
              <a:sym typeface="Catamaran Light"/>
            </a:endParaRPr>
          </a:p>
          <a:p>
            <a:pPr indent="-311150" lvl="0" marL="457200" rtl="0" algn="l">
              <a:spcBef>
                <a:spcPts val="0"/>
              </a:spcBef>
              <a:spcAft>
                <a:spcPts val="0"/>
              </a:spcAft>
              <a:buSzPts val="1300"/>
              <a:buFont typeface="Catamaran Light"/>
              <a:buAutoNum type="arabicParenR"/>
            </a:pPr>
            <a:r>
              <a:rPr lang="en" sz="1300" u="sng">
                <a:solidFill>
                  <a:schemeClr val="hlink"/>
                </a:solidFill>
                <a:latin typeface="Catamaran Light"/>
                <a:ea typeface="Catamaran Light"/>
                <a:cs typeface="Catamaran Light"/>
                <a:sym typeface="Catamaran Light"/>
                <a:hlinkClick r:id="rId8"/>
              </a:rPr>
              <a:t>Pure </a:t>
            </a:r>
            <a:r>
              <a:rPr lang="en" sz="1300" u="sng">
                <a:solidFill>
                  <a:schemeClr val="hlink"/>
                </a:solidFill>
                <a:latin typeface="Catamaran Light"/>
                <a:ea typeface="Catamaran Light"/>
                <a:cs typeface="Catamaran Light"/>
                <a:sym typeface="Catamaran Light"/>
                <a:hlinkClick r:id="rId9"/>
              </a:rPr>
              <a:t>Sine Wave</a:t>
            </a:r>
            <a:r>
              <a:rPr lang="en" sz="1300" u="sng">
                <a:solidFill>
                  <a:schemeClr val="hlink"/>
                </a:solidFill>
                <a:latin typeface="Catamaran Light"/>
                <a:ea typeface="Catamaran Light"/>
                <a:cs typeface="Catamaran Light"/>
                <a:sym typeface="Catamaran Light"/>
                <a:hlinkClick r:id="rId10"/>
              </a:rPr>
              <a:t> Converter</a:t>
            </a:r>
            <a:r>
              <a:rPr lang="en" sz="1300">
                <a:latin typeface="Catamaran Light"/>
                <a:ea typeface="Catamaran Light"/>
                <a:cs typeface="Catamaran Light"/>
                <a:sym typeface="Catamaran Light"/>
              </a:rPr>
              <a:t> 1,000 Watts (1) $369.99 Undiscounted $219.99 Discounted</a:t>
            </a:r>
            <a:endParaRPr sz="1300">
              <a:latin typeface="Catamaran Light"/>
              <a:ea typeface="Catamaran Light"/>
              <a:cs typeface="Catamaran Light"/>
              <a:sym typeface="Catamaran Light"/>
            </a:endParaRPr>
          </a:p>
          <a:p>
            <a:pPr indent="0" lvl="0" marL="0" rtl="0" algn="l">
              <a:spcBef>
                <a:spcPts val="0"/>
              </a:spcBef>
              <a:spcAft>
                <a:spcPts val="0"/>
              </a:spcAft>
              <a:buNone/>
            </a:pPr>
            <a:r>
              <a:t/>
            </a:r>
            <a:endParaRPr sz="1300">
              <a:latin typeface="Catamaran Light"/>
              <a:ea typeface="Catamaran Light"/>
              <a:cs typeface="Catamaran Light"/>
              <a:sym typeface="Catamaran Light"/>
            </a:endParaRPr>
          </a:p>
          <a:p>
            <a:pPr indent="-311150" lvl="0" marL="457200" rtl="0" algn="l">
              <a:spcBef>
                <a:spcPts val="0"/>
              </a:spcBef>
              <a:spcAft>
                <a:spcPts val="0"/>
              </a:spcAft>
              <a:buSzPts val="1300"/>
              <a:buFont typeface="Catamaran Light"/>
              <a:buAutoNum type="arabicParenR"/>
            </a:pPr>
            <a:r>
              <a:rPr lang="en" sz="1300" u="sng">
                <a:solidFill>
                  <a:schemeClr val="hlink"/>
                </a:solidFill>
                <a:latin typeface="Catamaran Light"/>
                <a:ea typeface="Catamaran Light"/>
                <a:cs typeface="Catamaran Light"/>
                <a:sym typeface="Catamaran Light"/>
                <a:hlinkClick r:id="rId11"/>
              </a:rPr>
              <a:t>Solar Panel to </a:t>
            </a:r>
            <a:r>
              <a:rPr lang="en" sz="1300" u="sng">
                <a:solidFill>
                  <a:schemeClr val="hlink"/>
                </a:solidFill>
                <a:latin typeface="Catamaran Light"/>
                <a:ea typeface="Catamaran Light"/>
                <a:cs typeface="Catamaran Light"/>
                <a:sym typeface="Catamaran Light"/>
                <a:hlinkClick r:id="rId12"/>
              </a:rPr>
              <a:t>Controller</a:t>
            </a:r>
            <a:r>
              <a:rPr lang="en" sz="1300" u="sng">
                <a:solidFill>
                  <a:schemeClr val="hlink"/>
                </a:solidFill>
                <a:latin typeface="Catamaran Light"/>
                <a:ea typeface="Catamaran Light"/>
                <a:cs typeface="Catamaran Light"/>
                <a:sym typeface="Catamaran Light"/>
                <a:hlinkClick r:id="rId13"/>
              </a:rPr>
              <a:t> cables</a:t>
            </a:r>
            <a:r>
              <a:rPr lang="en" sz="1300">
                <a:latin typeface="Catamaran Light"/>
                <a:ea typeface="Catamaran Light"/>
                <a:cs typeface="Catamaran Light"/>
                <a:sym typeface="Catamaran Light"/>
              </a:rPr>
              <a:t> (+ and -) 10 Gauge, 20 feet (1) $44.99</a:t>
            </a:r>
            <a:endParaRPr sz="1300">
              <a:latin typeface="Catamaran Light"/>
              <a:ea typeface="Catamaran Light"/>
              <a:cs typeface="Catamaran Light"/>
              <a:sym typeface="Catamaran Light"/>
            </a:endParaRPr>
          </a:p>
          <a:p>
            <a:pPr indent="0" lvl="0" marL="0" rtl="0" algn="l">
              <a:spcBef>
                <a:spcPts val="0"/>
              </a:spcBef>
              <a:spcAft>
                <a:spcPts val="0"/>
              </a:spcAft>
              <a:buNone/>
            </a:pPr>
            <a:r>
              <a:t/>
            </a:r>
            <a:endParaRPr sz="1300">
              <a:latin typeface="Catamaran Light"/>
              <a:ea typeface="Catamaran Light"/>
              <a:cs typeface="Catamaran Light"/>
              <a:sym typeface="Catamaran Light"/>
            </a:endParaRPr>
          </a:p>
          <a:p>
            <a:pPr indent="-311150" lvl="0" marL="457200" rtl="0" algn="l">
              <a:spcBef>
                <a:spcPts val="0"/>
              </a:spcBef>
              <a:spcAft>
                <a:spcPts val="0"/>
              </a:spcAft>
              <a:buSzPts val="1300"/>
              <a:buFont typeface="Catamaran Light"/>
              <a:buAutoNum type="arabicParenR"/>
            </a:pPr>
            <a:r>
              <a:rPr lang="en" sz="1300" u="sng">
                <a:solidFill>
                  <a:schemeClr val="hlink"/>
                </a:solidFill>
                <a:latin typeface="Catamaran Light"/>
                <a:ea typeface="Catamaran Light"/>
                <a:cs typeface="Catamaran Light"/>
                <a:sym typeface="Catamaran Light"/>
                <a:hlinkClick r:id="rId14"/>
              </a:rPr>
              <a:t>Controller to battery cables</a:t>
            </a:r>
            <a:r>
              <a:rPr lang="en" sz="1300">
                <a:latin typeface="Catamaran Light"/>
                <a:ea typeface="Catamaran Light"/>
                <a:cs typeface="Catamaran Light"/>
                <a:sym typeface="Catamaran Light"/>
              </a:rPr>
              <a:t> (+ and -) 10 Gauge, 10 Feet (1) $29.99</a:t>
            </a:r>
            <a:endParaRPr sz="1300">
              <a:latin typeface="Catamaran Light"/>
              <a:ea typeface="Catamaran Light"/>
              <a:cs typeface="Catamaran Light"/>
              <a:sym typeface="Catamaran Light"/>
            </a:endParaRPr>
          </a:p>
        </p:txBody>
      </p:sp>
      <p:sp>
        <p:nvSpPr>
          <p:cNvPr id="445" name="Google Shape;445;p58"/>
          <p:cNvSpPr txBox="1"/>
          <p:nvPr>
            <p:ph type="ctrTitle"/>
          </p:nvPr>
        </p:nvSpPr>
        <p:spPr>
          <a:xfrm>
            <a:off x="221875" y="226825"/>
            <a:ext cx="40005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Closing the system:</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59"/>
          <p:cNvSpPr/>
          <p:nvPr/>
        </p:nvSpPr>
        <p:spPr>
          <a:xfrm>
            <a:off x="3265125" y="1976975"/>
            <a:ext cx="4956000" cy="1167900"/>
          </a:xfrm>
          <a:prstGeom prst="rect">
            <a:avLst/>
          </a:prstGeom>
          <a:solidFill>
            <a:srgbClr val="3C40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9"/>
          <p:cNvSpPr/>
          <p:nvPr/>
        </p:nvSpPr>
        <p:spPr>
          <a:xfrm>
            <a:off x="720000" y="796501"/>
            <a:ext cx="2887500" cy="775200"/>
          </a:xfrm>
          <a:prstGeom prst="rect">
            <a:avLst/>
          </a:prstGeom>
          <a:solidFill>
            <a:srgbClr val="3C40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9"/>
          <p:cNvSpPr txBox="1"/>
          <p:nvPr>
            <p:ph type="ctrTitle"/>
          </p:nvPr>
        </p:nvSpPr>
        <p:spPr>
          <a:xfrm>
            <a:off x="126295" y="183775"/>
            <a:ext cx="34812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IMPACT:</a:t>
            </a:r>
            <a:endParaRPr/>
          </a:p>
        </p:txBody>
      </p:sp>
      <p:sp>
        <p:nvSpPr>
          <p:cNvPr id="453" name="Google Shape;453;p59"/>
          <p:cNvSpPr txBox="1"/>
          <p:nvPr>
            <p:ph type="ctrTitle"/>
          </p:nvPr>
        </p:nvSpPr>
        <p:spPr>
          <a:xfrm>
            <a:off x="3992423" y="946076"/>
            <a:ext cx="20766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400">
                <a:solidFill>
                  <a:schemeClr val="lt1"/>
                </a:solidFill>
                <a:latin typeface="Catamaran Light"/>
                <a:ea typeface="Catamaran Light"/>
                <a:cs typeface="Catamaran Light"/>
                <a:sym typeface="Catamaran Light"/>
              </a:rPr>
              <a:t>REVENUE LAST YEAR</a:t>
            </a:r>
            <a:endParaRPr b="0" sz="1400">
              <a:solidFill>
                <a:schemeClr val="lt1"/>
              </a:solidFill>
              <a:latin typeface="Catamaran Light"/>
              <a:ea typeface="Catamaran Light"/>
              <a:cs typeface="Catamaran Light"/>
              <a:sym typeface="Catamaran Light"/>
            </a:endParaRPr>
          </a:p>
        </p:txBody>
      </p:sp>
      <p:sp>
        <p:nvSpPr>
          <p:cNvPr id="454" name="Google Shape;454;p59"/>
          <p:cNvSpPr txBox="1"/>
          <p:nvPr>
            <p:ph type="ctrTitle"/>
          </p:nvPr>
        </p:nvSpPr>
        <p:spPr>
          <a:xfrm>
            <a:off x="847325" y="2328000"/>
            <a:ext cx="28302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2,000 </a:t>
            </a:r>
            <a:endParaRPr>
              <a:solidFill>
                <a:schemeClr val="lt1"/>
              </a:solidFill>
            </a:endParaRPr>
          </a:p>
        </p:txBody>
      </p:sp>
      <p:sp>
        <p:nvSpPr>
          <p:cNvPr id="455" name="Google Shape;455;p59"/>
          <p:cNvSpPr/>
          <p:nvPr/>
        </p:nvSpPr>
        <p:spPr>
          <a:xfrm>
            <a:off x="720000" y="2173325"/>
            <a:ext cx="2887500" cy="7752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9"/>
          <p:cNvSpPr/>
          <p:nvPr/>
        </p:nvSpPr>
        <p:spPr>
          <a:xfrm>
            <a:off x="720000" y="3550150"/>
            <a:ext cx="2887500" cy="775200"/>
          </a:xfrm>
          <a:prstGeom prst="rect">
            <a:avLst/>
          </a:prstGeom>
          <a:solidFill>
            <a:srgbClr val="3C40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9"/>
          <p:cNvSpPr txBox="1"/>
          <p:nvPr>
            <p:ph type="ctrTitle"/>
          </p:nvPr>
        </p:nvSpPr>
        <p:spPr>
          <a:xfrm>
            <a:off x="3992423" y="3694000"/>
            <a:ext cx="20766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400">
                <a:solidFill>
                  <a:schemeClr val="lt1"/>
                </a:solidFill>
                <a:latin typeface="Catamaran Light"/>
                <a:ea typeface="Catamaran Light"/>
                <a:cs typeface="Catamaran Light"/>
                <a:sym typeface="Catamaran Light"/>
              </a:rPr>
              <a:t>EMPLOYEES</a:t>
            </a:r>
            <a:endParaRPr b="0" sz="1400">
              <a:solidFill>
                <a:schemeClr val="lt1"/>
              </a:solidFill>
              <a:latin typeface="Catamaran Light"/>
              <a:ea typeface="Catamaran Light"/>
              <a:cs typeface="Catamaran Light"/>
              <a:sym typeface="Catamaran Light"/>
            </a:endParaRPr>
          </a:p>
        </p:txBody>
      </p:sp>
      <p:sp>
        <p:nvSpPr>
          <p:cNvPr id="458" name="Google Shape;458;p59"/>
          <p:cNvSpPr/>
          <p:nvPr/>
        </p:nvSpPr>
        <p:spPr>
          <a:xfrm>
            <a:off x="3265125" y="603850"/>
            <a:ext cx="4956000" cy="11679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59"/>
          <p:cNvSpPr/>
          <p:nvPr/>
        </p:nvSpPr>
        <p:spPr>
          <a:xfrm>
            <a:off x="3265125" y="3350100"/>
            <a:ext cx="4956000" cy="11679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9"/>
          <p:cNvSpPr txBox="1"/>
          <p:nvPr>
            <p:ph type="ctrTitle"/>
          </p:nvPr>
        </p:nvSpPr>
        <p:spPr>
          <a:xfrm>
            <a:off x="748650" y="940350"/>
            <a:ext cx="28302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2300">
                <a:solidFill>
                  <a:schemeClr val="lt1"/>
                </a:solidFill>
                <a:latin typeface="Catamaran"/>
                <a:ea typeface="Catamaran"/>
                <a:cs typeface="Catamaran"/>
                <a:sym typeface="Catamaran"/>
              </a:rPr>
              <a:t>On the People:</a:t>
            </a:r>
            <a:endParaRPr b="0" sz="2300">
              <a:solidFill>
                <a:schemeClr val="lt1"/>
              </a:solidFill>
              <a:latin typeface="Catamaran"/>
              <a:ea typeface="Catamaran"/>
              <a:cs typeface="Catamaran"/>
              <a:sym typeface="Catamaran"/>
            </a:endParaRPr>
          </a:p>
        </p:txBody>
      </p:sp>
      <p:sp>
        <p:nvSpPr>
          <p:cNvPr id="461" name="Google Shape;461;p59"/>
          <p:cNvSpPr txBox="1"/>
          <p:nvPr>
            <p:ph type="ctrTitle"/>
          </p:nvPr>
        </p:nvSpPr>
        <p:spPr>
          <a:xfrm>
            <a:off x="748650" y="2317175"/>
            <a:ext cx="28302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2300">
                <a:solidFill>
                  <a:schemeClr val="lt1"/>
                </a:solidFill>
                <a:latin typeface="Catamaran"/>
                <a:ea typeface="Catamaran"/>
                <a:cs typeface="Catamaran"/>
                <a:sym typeface="Catamaran"/>
              </a:rPr>
              <a:t>On the </a:t>
            </a:r>
            <a:r>
              <a:rPr b="0" lang="en" sz="2300">
                <a:solidFill>
                  <a:schemeClr val="lt1"/>
                </a:solidFill>
                <a:latin typeface="Catamaran"/>
                <a:ea typeface="Catamaran"/>
                <a:cs typeface="Catamaran"/>
                <a:sym typeface="Catamaran"/>
              </a:rPr>
              <a:t>Environment:</a:t>
            </a:r>
            <a:r>
              <a:rPr b="0" lang="en" sz="2300">
                <a:solidFill>
                  <a:schemeClr val="lt1"/>
                </a:solidFill>
                <a:latin typeface="Catamaran"/>
                <a:ea typeface="Catamaran"/>
                <a:cs typeface="Catamaran"/>
                <a:sym typeface="Catamaran"/>
              </a:rPr>
              <a:t> </a:t>
            </a:r>
            <a:endParaRPr b="0" sz="2300">
              <a:solidFill>
                <a:schemeClr val="lt1"/>
              </a:solidFill>
              <a:latin typeface="Catamaran"/>
              <a:ea typeface="Catamaran"/>
              <a:cs typeface="Catamaran"/>
              <a:sym typeface="Catamaran"/>
            </a:endParaRPr>
          </a:p>
        </p:txBody>
      </p:sp>
      <p:sp>
        <p:nvSpPr>
          <p:cNvPr id="462" name="Google Shape;462;p59"/>
          <p:cNvSpPr txBox="1"/>
          <p:nvPr>
            <p:ph type="ctrTitle"/>
          </p:nvPr>
        </p:nvSpPr>
        <p:spPr>
          <a:xfrm>
            <a:off x="748650" y="3688275"/>
            <a:ext cx="28302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2300">
                <a:solidFill>
                  <a:schemeClr val="lt1"/>
                </a:solidFill>
                <a:latin typeface="Catamaran"/>
                <a:ea typeface="Catamaran"/>
                <a:cs typeface="Catamaran"/>
                <a:sym typeface="Catamaran"/>
              </a:rPr>
              <a:t>Longevity:</a:t>
            </a:r>
            <a:endParaRPr b="0" sz="2300">
              <a:solidFill>
                <a:schemeClr val="lt1"/>
              </a:solidFill>
              <a:latin typeface="Catamaran"/>
              <a:ea typeface="Catamaran"/>
              <a:cs typeface="Catamaran"/>
              <a:sym typeface="Catamaran"/>
            </a:endParaRPr>
          </a:p>
        </p:txBody>
      </p:sp>
      <p:sp>
        <p:nvSpPr>
          <p:cNvPr id="463" name="Google Shape;463;p59"/>
          <p:cNvSpPr txBox="1"/>
          <p:nvPr/>
        </p:nvSpPr>
        <p:spPr>
          <a:xfrm>
            <a:off x="3375750" y="724125"/>
            <a:ext cx="23535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More productive</a:t>
            </a:r>
            <a:endParaRPr>
              <a:solidFill>
                <a:schemeClr val="lt1"/>
              </a:solidFill>
              <a:latin typeface="Catamaran Light"/>
              <a:ea typeface="Catamaran Light"/>
              <a:cs typeface="Catamaran Light"/>
              <a:sym typeface="Catamaran Light"/>
            </a:endParaRPr>
          </a:p>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Sense of reliability</a:t>
            </a:r>
            <a:endParaRPr>
              <a:solidFill>
                <a:schemeClr val="lt1"/>
              </a:solidFill>
              <a:latin typeface="Catamaran Light"/>
              <a:ea typeface="Catamaran Light"/>
              <a:cs typeface="Catamaran Light"/>
              <a:sym typeface="Catamaran Light"/>
            </a:endParaRPr>
          </a:p>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Improve public health</a:t>
            </a:r>
            <a:endParaRPr>
              <a:solidFill>
                <a:schemeClr val="lt1"/>
              </a:solidFill>
              <a:latin typeface="Catamaran Light"/>
              <a:ea typeface="Catamaran Light"/>
              <a:cs typeface="Catamaran Light"/>
              <a:sym typeface="Catamaran Light"/>
            </a:endParaRPr>
          </a:p>
        </p:txBody>
      </p:sp>
      <p:sp>
        <p:nvSpPr>
          <p:cNvPr id="464" name="Google Shape;464;p59"/>
          <p:cNvSpPr txBox="1"/>
          <p:nvPr/>
        </p:nvSpPr>
        <p:spPr>
          <a:xfrm>
            <a:off x="5729250" y="774175"/>
            <a:ext cx="23535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Increased jobs</a:t>
            </a:r>
            <a:endParaRPr>
              <a:solidFill>
                <a:schemeClr val="lt1"/>
              </a:solidFill>
              <a:latin typeface="Catamaran Light"/>
              <a:ea typeface="Catamaran Light"/>
              <a:cs typeface="Catamaran Light"/>
              <a:sym typeface="Catamaran Light"/>
            </a:endParaRPr>
          </a:p>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Ability to diversify </a:t>
            </a:r>
            <a:endParaRPr>
              <a:solidFill>
                <a:schemeClr val="lt1"/>
              </a:solidFill>
              <a:latin typeface="Catamaran Light"/>
              <a:ea typeface="Catamaran Light"/>
              <a:cs typeface="Catamaran Light"/>
              <a:sym typeface="Catamaran Light"/>
            </a:endParaRPr>
          </a:p>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Inc. standard of living</a:t>
            </a:r>
            <a:endParaRPr>
              <a:solidFill>
                <a:schemeClr val="lt1"/>
              </a:solidFill>
              <a:latin typeface="Catamaran Light"/>
              <a:ea typeface="Catamaran Light"/>
              <a:cs typeface="Catamaran Light"/>
              <a:sym typeface="Catamaran Light"/>
            </a:endParaRPr>
          </a:p>
        </p:txBody>
      </p:sp>
      <p:sp>
        <p:nvSpPr>
          <p:cNvPr id="465" name="Google Shape;465;p59"/>
          <p:cNvSpPr txBox="1"/>
          <p:nvPr/>
        </p:nvSpPr>
        <p:spPr>
          <a:xfrm>
            <a:off x="3677525" y="2145275"/>
            <a:ext cx="44052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No air pollution produced </a:t>
            </a:r>
            <a:endParaRPr>
              <a:solidFill>
                <a:schemeClr val="lt1"/>
              </a:solidFill>
              <a:latin typeface="Catamaran Light"/>
              <a:ea typeface="Catamaran Light"/>
              <a:cs typeface="Catamaran Light"/>
              <a:sym typeface="Catamaran Light"/>
            </a:endParaRPr>
          </a:p>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Carbon footprint for producing materials is high</a:t>
            </a:r>
            <a:endParaRPr>
              <a:solidFill>
                <a:schemeClr val="lt1"/>
              </a:solidFill>
              <a:latin typeface="Catamaran Light"/>
              <a:ea typeface="Catamaran Light"/>
              <a:cs typeface="Catamaran Light"/>
              <a:sym typeface="Catamaran Light"/>
            </a:endParaRPr>
          </a:p>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Potential pollution to the immediate habitat</a:t>
            </a:r>
            <a:endParaRPr>
              <a:solidFill>
                <a:schemeClr val="lt1"/>
              </a:solidFill>
              <a:latin typeface="Catamaran Light"/>
              <a:ea typeface="Catamaran Light"/>
              <a:cs typeface="Catamaran Light"/>
              <a:sym typeface="Catamaran Light"/>
            </a:endParaRPr>
          </a:p>
        </p:txBody>
      </p:sp>
      <p:sp>
        <p:nvSpPr>
          <p:cNvPr id="466" name="Google Shape;466;p59"/>
          <p:cNvSpPr txBox="1"/>
          <p:nvPr/>
        </p:nvSpPr>
        <p:spPr>
          <a:xfrm>
            <a:off x="3677525" y="3516375"/>
            <a:ext cx="44052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Designed to have minimal need for intervention</a:t>
            </a:r>
            <a:endParaRPr>
              <a:solidFill>
                <a:schemeClr val="lt1"/>
              </a:solidFill>
              <a:latin typeface="Catamaran Light"/>
              <a:ea typeface="Catamaran Light"/>
              <a:cs typeface="Catamaran Light"/>
              <a:sym typeface="Catamaran Light"/>
            </a:endParaRPr>
          </a:p>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Ratios allow for population growth and stability</a:t>
            </a:r>
            <a:endParaRPr>
              <a:solidFill>
                <a:schemeClr val="lt1"/>
              </a:solidFill>
              <a:latin typeface="Catamaran Light"/>
              <a:ea typeface="Catamaran Light"/>
              <a:cs typeface="Catamaran Light"/>
              <a:sym typeface="Catamaran Light"/>
            </a:endParaRPr>
          </a:p>
          <a:p>
            <a:pPr indent="-317500" lvl="0" marL="457200" rtl="0" algn="l">
              <a:spcBef>
                <a:spcPts val="0"/>
              </a:spcBef>
              <a:spcAft>
                <a:spcPts val="0"/>
              </a:spcAft>
              <a:buClr>
                <a:schemeClr val="lt1"/>
              </a:buClr>
              <a:buSzPts val="1400"/>
              <a:buFont typeface="Catamaran Light"/>
              <a:buChar char="-"/>
            </a:pPr>
            <a:r>
              <a:rPr lang="en">
                <a:solidFill>
                  <a:schemeClr val="lt1"/>
                </a:solidFill>
                <a:latin typeface="Catamaran Light"/>
                <a:ea typeface="Catamaran Light"/>
                <a:cs typeface="Catamaran Light"/>
                <a:sym typeface="Catamaran Light"/>
              </a:rPr>
              <a:t>Individual mounts can be removed from the </a:t>
            </a:r>
            <a:r>
              <a:rPr lang="en">
                <a:solidFill>
                  <a:schemeClr val="lt1"/>
                </a:solidFill>
                <a:latin typeface="Catamaran Light"/>
                <a:ea typeface="Catamaran Light"/>
                <a:cs typeface="Catamaran Light"/>
                <a:sym typeface="Catamaran Light"/>
              </a:rPr>
              <a:t>system</a:t>
            </a:r>
            <a:endParaRPr>
              <a:solidFill>
                <a:schemeClr val="lt1"/>
              </a:solidFill>
              <a:latin typeface="Catamaran Light"/>
              <a:ea typeface="Catamaran Light"/>
              <a:cs typeface="Catamaran Light"/>
              <a:sym typeface="Catamaran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id="269" name="Google Shape;269;p38"/>
          <p:cNvPicPr preferRelativeResize="0"/>
          <p:nvPr/>
        </p:nvPicPr>
        <p:blipFill rotWithShape="1">
          <a:blip r:embed="rId3">
            <a:alphaModFix/>
          </a:blip>
          <a:srcRect b="7321" l="0" r="0" t="0"/>
          <a:stretch/>
        </p:blipFill>
        <p:spPr>
          <a:xfrm>
            <a:off x="1995375" y="0"/>
            <a:ext cx="5153248" cy="5143500"/>
          </a:xfrm>
          <a:prstGeom prst="rect">
            <a:avLst/>
          </a:prstGeom>
          <a:noFill/>
          <a:ln>
            <a:noFill/>
          </a:ln>
        </p:spPr>
      </p:pic>
      <p:sp>
        <p:nvSpPr>
          <p:cNvPr id="270" name="Google Shape;270;p38"/>
          <p:cNvSpPr txBox="1"/>
          <p:nvPr>
            <p:ph idx="4294967295" type="title"/>
          </p:nvPr>
        </p:nvSpPr>
        <p:spPr>
          <a:xfrm>
            <a:off x="107950" y="107875"/>
            <a:ext cx="6144600" cy="74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highlight>
                  <a:srgbClr val="0E2A47"/>
                </a:highlight>
              </a:rPr>
              <a:t> </a:t>
            </a:r>
            <a:r>
              <a:rPr lang="en">
                <a:solidFill>
                  <a:schemeClr val="lt1"/>
                </a:solidFill>
                <a:highlight>
                  <a:srgbClr val="0E2A47"/>
                </a:highlight>
              </a:rPr>
              <a:t>WHY WE CHOSE THIS PROJECT: </a:t>
            </a:r>
            <a:endParaRPr>
              <a:solidFill>
                <a:schemeClr val="lt1"/>
              </a:solidFill>
              <a:highlight>
                <a:srgbClr val="0E2A47"/>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9"/>
          <p:cNvSpPr txBox="1"/>
          <p:nvPr/>
        </p:nvSpPr>
        <p:spPr>
          <a:xfrm>
            <a:off x="545375" y="460750"/>
            <a:ext cx="746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tamaran Light"/>
              <a:ea typeface="Catamaran Light"/>
              <a:cs typeface="Catamaran Light"/>
              <a:sym typeface="Catamaran Light"/>
            </a:endParaRPr>
          </a:p>
        </p:txBody>
      </p:sp>
      <p:sp>
        <p:nvSpPr>
          <p:cNvPr id="276" name="Google Shape;276;p39"/>
          <p:cNvSpPr txBox="1"/>
          <p:nvPr/>
        </p:nvSpPr>
        <p:spPr>
          <a:xfrm>
            <a:off x="838950" y="2133150"/>
            <a:ext cx="7466100" cy="877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4500">
                <a:solidFill>
                  <a:srgbClr val="073763"/>
                </a:solidFill>
                <a:latin typeface="Catamaran Light"/>
                <a:ea typeface="Catamaran Light"/>
                <a:cs typeface="Catamaran Light"/>
                <a:sym typeface="Catamaran Light"/>
              </a:rPr>
              <a:t>WHAT WE DID</a:t>
            </a:r>
            <a:endParaRPr sz="4500">
              <a:solidFill>
                <a:srgbClr val="073763"/>
              </a:solidFill>
              <a:latin typeface="Catamaran Light"/>
              <a:ea typeface="Catamaran Light"/>
              <a:cs typeface="Catamaran Light"/>
              <a:sym typeface="Catamaran Light"/>
            </a:endParaRPr>
          </a:p>
        </p:txBody>
      </p:sp>
      <p:sp>
        <p:nvSpPr>
          <p:cNvPr id="277" name="Google Shape;277;p39"/>
          <p:cNvSpPr txBox="1"/>
          <p:nvPr/>
        </p:nvSpPr>
        <p:spPr>
          <a:xfrm>
            <a:off x="3949300" y="705225"/>
            <a:ext cx="520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tamaran Light"/>
              <a:ea typeface="Catamaran Light"/>
              <a:cs typeface="Catamaran Light"/>
              <a:sym typeface="Catamaran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0"/>
          <p:cNvSpPr txBox="1"/>
          <p:nvPr>
            <p:ph type="ctrTitle"/>
          </p:nvPr>
        </p:nvSpPr>
        <p:spPr>
          <a:xfrm>
            <a:off x="224805" y="226375"/>
            <a:ext cx="71445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Tamarack Solar Horizontal Pole Mount:</a:t>
            </a:r>
            <a:endParaRPr/>
          </a:p>
        </p:txBody>
      </p:sp>
      <p:pic>
        <p:nvPicPr>
          <p:cNvPr id="283" name="Google Shape;283;p40"/>
          <p:cNvPicPr preferRelativeResize="0"/>
          <p:nvPr/>
        </p:nvPicPr>
        <p:blipFill rotWithShape="1">
          <a:blip r:embed="rId3">
            <a:alphaModFix/>
          </a:blip>
          <a:srcRect b="38218" l="20226" r="53405" t="43688"/>
          <a:stretch/>
        </p:blipFill>
        <p:spPr>
          <a:xfrm>
            <a:off x="447250" y="2012725"/>
            <a:ext cx="4706898" cy="2640950"/>
          </a:xfrm>
          <a:prstGeom prst="rect">
            <a:avLst/>
          </a:prstGeom>
          <a:noFill/>
          <a:ln>
            <a:noFill/>
          </a:ln>
        </p:spPr>
      </p:pic>
      <p:pic>
        <p:nvPicPr>
          <p:cNvPr id="284" name="Google Shape;284;p40"/>
          <p:cNvPicPr preferRelativeResize="0"/>
          <p:nvPr/>
        </p:nvPicPr>
        <p:blipFill>
          <a:blip r:embed="rId4">
            <a:alphaModFix/>
          </a:blip>
          <a:stretch>
            <a:fillRect/>
          </a:stretch>
        </p:blipFill>
        <p:spPr>
          <a:xfrm>
            <a:off x="5154150" y="1128825"/>
            <a:ext cx="3524850" cy="3524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1"/>
          <p:cNvSpPr/>
          <p:nvPr/>
        </p:nvSpPr>
        <p:spPr>
          <a:xfrm>
            <a:off x="0" y="1864275"/>
            <a:ext cx="8933100" cy="32859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1"/>
          <p:cNvSpPr txBox="1"/>
          <p:nvPr>
            <p:ph type="ctrTitle"/>
          </p:nvPr>
        </p:nvSpPr>
        <p:spPr>
          <a:xfrm>
            <a:off x="226450" y="327075"/>
            <a:ext cx="35022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E2A47"/>
                </a:solidFill>
              </a:rPr>
              <a:t>Preliminary Design #1</a:t>
            </a:r>
            <a:endParaRPr>
              <a:solidFill>
                <a:srgbClr val="0E2A47"/>
              </a:solidFill>
            </a:endParaRPr>
          </a:p>
        </p:txBody>
      </p:sp>
      <p:sp>
        <p:nvSpPr>
          <p:cNvPr id="291" name="Google Shape;291;p41"/>
          <p:cNvSpPr/>
          <p:nvPr/>
        </p:nvSpPr>
        <p:spPr>
          <a:xfrm>
            <a:off x="7055250" y="3614400"/>
            <a:ext cx="487500" cy="15291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1"/>
          <p:cNvSpPr txBox="1"/>
          <p:nvPr>
            <p:ph idx="4294967295" type="ctrTitle"/>
          </p:nvPr>
        </p:nvSpPr>
        <p:spPr>
          <a:xfrm>
            <a:off x="474064" y="1912497"/>
            <a:ext cx="18282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2"/>
                </a:solidFill>
              </a:rPr>
              <a:t>Pros</a:t>
            </a:r>
            <a:endParaRPr sz="2000">
              <a:solidFill>
                <a:schemeClr val="lt2"/>
              </a:solidFill>
            </a:endParaRPr>
          </a:p>
        </p:txBody>
      </p:sp>
      <p:sp>
        <p:nvSpPr>
          <p:cNvPr id="293" name="Google Shape;293;p41"/>
          <p:cNvSpPr txBox="1"/>
          <p:nvPr>
            <p:ph idx="4294967295" type="subTitle"/>
          </p:nvPr>
        </p:nvSpPr>
        <p:spPr>
          <a:xfrm>
            <a:off x="444700" y="2710875"/>
            <a:ext cx="1828200" cy="2093100"/>
          </a:xfrm>
          <a:prstGeom prst="rect">
            <a:avLst/>
          </a:prstGeom>
          <a:ln cap="flat" cmpd="sng" w="19050">
            <a:solidFill>
              <a:srgbClr val="6C7E9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Arial"/>
                <a:ea typeface="Arial"/>
                <a:cs typeface="Arial"/>
                <a:sym typeface="Arial"/>
              </a:rPr>
              <a:t>- </a:t>
            </a:r>
            <a:r>
              <a:rPr b="1" lang="en">
                <a:solidFill>
                  <a:schemeClr val="lt1"/>
                </a:solidFill>
                <a:latin typeface="Arial"/>
                <a:ea typeface="Arial"/>
                <a:cs typeface="Arial"/>
                <a:sym typeface="Arial"/>
              </a:rPr>
              <a:t>Improved energy production</a:t>
            </a:r>
            <a:endParaRPr b="1">
              <a:solidFill>
                <a:schemeClr val="lt1"/>
              </a:solidFill>
              <a:latin typeface="Arial"/>
              <a:ea typeface="Arial"/>
              <a:cs typeface="Arial"/>
              <a:sym typeface="Arial"/>
            </a:endParaRPr>
          </a:p>
          <a:p>
            <a:pPr indent="0" lvl="0" marL="0" rtl="0" algn="l">
              <a:spcBef>
                <a:spcPts val="1600"/>
              </a:spcBef>
              <a:spcAft>
                <a:spcPts val="0"/>
              </a:spcAft>
              <a:buNone/>
            </a:pPr>
            <a:r>
              <a:t/>
            </a:r>
            <a:endParaRPr b="1">
              <a:solidFill>
                <a:schemeClr val="lt1"/>
              </a:solidFill>
              <a:latin typeface="Arial"/>
              <a:ea typeface="Arial"/>
              <a:cs typeface="Arial"/>
              <a:sym typeface="Arial"/>
            </a:endParaRPr>
          </a:p>
          <a:p>
            <a:pPr indent="0" lvl="0" marL="0" rtl="0" algn="l">
              <a:spcBef>
                <a:spcPts val="1200"/>
              </a:spcBef>
              <a:spcAft>
                <a:spcPts val="1600"/>
              </a:spcAft>
              <a:buNone/>
            </a:pPr>
            <a:r>
              <a:t/>
            </a:r>
            <a:endParaRPr b="1" sz="1100">
              <a:solidFill>
                <a:srgbClr val="00000A"/>
              </a:solidFill>
              <a:latin typeface="Arial"/>
              <a:ea typeface="Arial"/>
              <a:cs typeface="Arial"/>
              <a:sym typeface="Arial"/>
            </a:endParaRPr>
          </a:p>
        </p:txBody>
      </p:sp>
      <p:sp>
        <p:nvSpPr>
          <p:cNvPr id="294" name="Google Shape;294;p41"/>
          <p:cNvSpPr txBox="1"/>
          <p:nvPr>
            <p:ph idx="4294967295" type="ctrTitle"/>
          </p:nvPr>
        </p:nvSpPr>
        <p:spPr>
          <a:xfrm>
            <a:off x="2481807" y="1912497"/>
            <a:ext cx="17988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2"/>
                </a:solidFill>
              </a:rPr>
              <a:t>Cons</a:t>
            </a:r>
            <a:endParaRPr sz="2000">
              <a:solidFill>
                <a:schemeClr val="lt2"/>
              </a:solidFill>
            </a:endParaRPr>
          </a:p>
        </p:txBody>
      </p:sp>
      <p:sp>
        <p:nvSpPr>
          <p:cNvPr id="295" name="Google Shape;295;p41"/>
          <p:cNvSpPr txBox="1"/>
          <p:nvPr/>
        </p:nvSpPr>
        <p:spPr>
          <a:xfrm>
            <a:off x="493800" y="920025"/>
            <a:ext cx="8156400" cy="838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tamaran Light"/>
                <a:ea typeface="Catamaran Light"/>
                <a:cs typeface="Catamaran Light"/>
                <a:sym typeface="Catamaran Light"/>
              </a:rPr>
              <a:t>The first design introduced the movement that we wanted to </a:t>
            </a:r>
            <a:r>
              <a:rPr lang="en">
                <a:latin typeface="Catamaran Light"/>
                <a:ea typeface="Catamaran Light"/>
                <a:cs typeface="Catamaran Light"/>
                <a:sym typeface="Catamaran Light"/>
              </a:rPr>
              <a:t>achieve</a:t>
            </a:r>
            <a:endParaRPr>
              <a:latin typeface="Catamaran Light"/>
              <a:ea typeface="Catamaran Light"/>
              <a:cs typeface="Catamaran Light"/>
              <a:sym typeface="Catamaran Light"/>
            </a:endParaRPr>
          </a:p>
        </p:txBody>
      </p:sp>
      <p:sp>
        <p:nvSpPr>
          <p:cNvPr id="296" name="Google Shape;296;p41"/>
          <p:cNvSpPr txBox="1"/>
          <p:nvPr>
            <p:ph idx="4294967295" type="subTitle"/>
          </p:nvPr>
        </p:nvSpPr>
        <p:spPr>
          <a:xfrm>
            <a:off x="2467100" y="2710875"/>
            <a:ext cx="1828200" cy="2093100"/>
          </a:xfrm>
          <a:prstGeom prst="rect">
            <a:avLst/>
          </a:prstGeom>
          <a:ln cap="flat" cmpd="sng" w="19050">
            <a:solidFill>
              <a:srgbClr val="6C7E9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Arial"/>
                <a:ea typeface="Arial"/>
                <a:cs typeface="Arial"/>
                <a:sym typeface="Arial"/>
              </a:rPr>
              <a:t>- Material heavy and therefore not cost effective</a:t>
            </a:r>
            <a:endParaRPr b="1">
              <a:solidFill>
                <a:schemeClr val="lt1"/>
              </a:solidFill>
              <a:latin typeface="Arial"/>
              <a:ea typeface="Arial"/>
              <a:cs typeface="Arial"/>
              <a:sym typeface="Arial"/>
            </a:endParaRPr>
          </a:p>
          <a:p>
            <a:pPr indent="0" lvl="0" marL="0" rtl="0" algn="l">
              <a:spcBef>
                <a:spcPts val="1600"/>
              </a:spcBef>
              <a:spcAft>
                <a:spcPts val="0"/>
              </a:spcAft>
              <a:buNone/>
            </a:pPr>
            <a:r>
              <a:rPr b="1" lang="en">
                <a:solidFill>
                  <a:schemeClr val="lt1"/>
                </a:solidFill>
                <a:latin typeface="Arial"/>
                <a:ea typeface="Arial"/>
                <a:cs typeface="Arial"/>
                <a:sym typeface="Arial"/>
              </a:rPr>
              <a:t>- No solar tracking</a:t>
            </a:r>
            <a:endParaRPr b="1">
              <a:solidFill>
                <a:schemeClr val="lt1"/>
              </a:solidFill>
              <a:latin typeface="Arial"/>
              <a:ea typeface="Arial"/>
              <a:cs typeface="Arial"/>
              <a:sym typeface="Arial"/>
            </a:endParaRPr>
          </a:p>
          <a:p>
            <a:pPr indent="0" lvl="0" marL="0" rtl="0" algn="l">
              <a:spcBef>
                <a:spcPts val="1600"/>
              </a:spcBef>
              <a:spcAft>
                <a:spcPts val="1600"/>
              </a:spcAft>
              <a:buNone/>
            </a:pPr>
            <a:r>
              <a:t/>
            </a:r>
            <a:endParaRPr b="1" sz="1100">
              <a:solidFill>
                <a:srgbClr val="00000A"/>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pic>
        <p:nvPicPr>
          <p:cNvPr id="301" name="Google Shape;301;p42"/>
          <p:cNvPicPr preferRelativeResize="0"/>
          <p:nvPr/>
        </p:nvPicPr>
        <p:blipFill rotWithShape="1">
          <a:blip r:embed="rId3">
            <a:alphaModFix/>
          </a:blip>
          <a:srcRect b="0" l="1787" r="0" t="0"/>
          <a:stretch/>
        </p:blipFill>
        <p:spPr>
          <a:xfrm>
            <a:off x="1020050" y="152400"/>
            <a:ext cx="6820526" cy="48387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pic>
        <p:nvPicPr>
          <p:cNvPr id="306" name="Google Shape;306;p43"/>
          <p:cNvPicPr preferRelativeResize="0"/>
          <p:nvPr/>
        </p:nvPicPr>
        <p:blipFill>
          <a:blip r:embed="rId3">
            <a:alphaModFix/>
          </a:blip>
          <a:stretch>
            <a:fillRect/>
          </a:stretch>
        </p:blipFill>
        <p:spPr>
          <a:xfrm>
            <a:off x="1936188" y="152400"/>
            <a:ext cx="5271620" cy="48387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4"/>
          <p:cNvSpPr txBox="1"/>
          <p:nvPr>
            <p:ph idx="5" type="subTitle"/>
          </p:nvPr>
        </p:nvSpPr>
        <p:spPr>
          <a:xfrm>
            <a:off x="457900" y="702825"/>
            <a:ext cx="8231700" cy="415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Tamarack Horizontal Pole Mount 6 panels- 2 poles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u="sng">
                <a:latin typeface="Catamaran"/>
                <a:ea typeface="Catamaran"/>
                <a:cs typeface="Catamaran"/>
                <a:sym typeface="Catamaran"/>
              </a:rPr>
              <a:t>Initial build:</a:t>
            </a:r>
            <a:endParaRPr b="1" sz="1300" u="sng">
              <a:latin typeface="Catamaran"/>
              <a:ea typeface="Catamaran"/>
              <a:cs typeface="Catamaran"/>
              <a:sym typeface="Catamaran"/>
            </a:endParaRPr>
          </a:p>
          <a:p>
            <a:pPr indent="-311150" lvl="0" marL="457200" rtl="0" algn="l">
              <a:spcBef>
                <a:spcPts val="0"/>
              </a:spcBef>
              <a:spcAft>
                <a:spcPts val="0"/>
              </a:spcAft>
              <a:buSzPts val="1300"/>
              <a:buChar char="-"/>
            </a:pPr>
            <a:r>
              <a:rPr lang="en" sz="1300"/>
              <a:t>40BB17H-½” Sprocket wheel for #40 roller chain (x4/ panel, 24 total) = $357.60</a:t>
            </a:r>
            <a:endParaRPr sz="1300"/>
          </a:p>
          <a:p>
            <a:pPr indent="-311150" lvl="0" marL="457200" rtl="0" algn="l">
              <a:spcBef>
                <a:spcPts val="0"/>
              </a:spcBef>
              <a:spcAft>
                <a:spcPts val="0"/>
              </a:spcAft>
              <a:buSzPts val="1300"/>
              <a:buChar char="-"/>
            </a:pPr>
            <a:r>
              <a:rPr lang="en" sz="1300"/>
              <a:t>#40 roller chain ½” pitch (200ft/panel, 1200 ft total) = $795</a:t>
            </a:r>
            <a:endParaRPr sz="1300"/>
          </a:p>
          <a:p>
            <a:pPr indent="-311150" lvl="0" marL="457200" rtl="0" algn="l">
              <a:spcBef>
                <a:spcPts val="0"/>
              </a:spcBef>
              <a:spcAft>
                <a:spcPts val="0"/>
              </a:spcAft>
              <a:buSzPts val="1300"/>
              <a:buChar char="-"/>
            </a:pPr>
            <a:r>
              <a:rPr lang="en" sz="1300"/>
              <a:t>Aluminum housing w/ angle iron (1x96in/ $14, 8 total) = $122</a:t>
            </a:r>
            <a:endParaRPr sz="1300"/>
          </a:p>
          <a:p>
            <a:pPr indent="-311150" lvl="0" marL="457200" rtl="0" algn="l">
              <a:spcBef>
                <a:spcPts val="0"/>
              </a:spcBef>
              <a:spcAft>
                <a:spcPts val="0"/>
              </a:spcAft>
              <a:buSzPts val="1300"/>
              <a:buChar char="-"/>
            </a:pPr>
            <a:r>
              <a:rPr lang="en" sz="1300"/>
              <a:t>TowSmart 1in bearing kit ($15.26/ panel) = $91.56</a:t>
            </a:r>
            <a:endParaRPr sz="1300"/>
          </a:p>
          <a:p>
            <a:pPr indent="-311150" lvl="0" marL="457200" rtl="0" algn="l">
              <a:spcBef>
                <a:spcPts val="0"/>
              </a:spcBef>
              <a:spcAft>
                <a:spcPts val="0"/>
              </a:spcAft>
              <a:buSzPts val="1300"/>
              <a:buChar char="-"/>
            </a:pPr>
            <a:r>
              <a:rPr lang="en" sz="1300"/>
              <a:t>Base mounted motor = $473</a:t>
            </a:r>
            <a:endParaRPr sz="1300"/>
          </a:p>
          <a:p>
            <a:pPr indent="-311150" lvl="0" marL="457200" rtl="0" algn="l">
              <a:spcBef>
                <a:spcPts val="0"/>
              </a:spcBef>
              <a:spcAft>
                <a:spcPts val="0"/>
              </a:spcAft>
              <a:buSzPts val="1300"/>
              <a:buChar char="-"/>
            </a:pPr>
            <a:r>
              <a:rPr lang="en" sz="1300"/>
              <a:t>Motor mounting base plate = $29.52</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u="sng">
                <a:latin typeface="Catamaran"/>
                <a:ea typeface="Catamaran"/>
                <a:cs typeface="Catamaran"/>
                <a:sym typeface="Catamaran"/>
              </a:rPr>
              <a:t>Replacement parts:</a:t>
            </a:r>
            <a:endParaRPr b="1" sz="1300" u="sng">
              <a:latin typeface="Catamaran"/>
              <a:ea typeface="Catamaran"/>
              <a:cs typeface="Catamaran"/>
              <a:sym typeface="Catamaran"/>
            </a:endParaRPr>
          </a:p>
          <a:p>
            <a:pPr indent="-311150" lvl="0" marL="457200" rtl="0" algn="l">
              <a:spcBef>
                <a:spcPts val="0"/>
              </a:spcBef>
              <a:spcAft>
                <a:spcPts val="0"/>
              </a:spcAft>
              <a:buSzPts val="1300"/>
              <a:buChar char="-"/>
            </a:pPr>
            <a:r>
              <a:rPr lang="en" sz="1300"/>
              <a:t>Ventura KMC 112 link bicycle chain = $10.24</a:t>
            </a:r>
            <a:endParaRPr sz="1300"/>
          </a:p>
          <a:p>
            <a:pPr indent="-311150" lvl="0" marL="457200" rtl="0" algn="l">
              <a:spcBef>
                <a:spcPts val="0"/>
              </a:spcBef>
              <a:spcAft>
                <a:spcPts val="0"/>
              </a:spcAft>
              <a:buSzPts val="1300"/>
              <a:buChar char="-"/>
            </a:pPr>
            <a:r>
              <a:rPr lang="en" sz="1300"/>
              <a:t>Aluminum angle iron 96in = $14</a:t>
            </a:r>
            <a:endParaRPr sz="1300"/>
          </a:p>
          <a:p>
            <a:pPr indent="-311150" lvl="0" marL="457200" rtl="0" algn="l">
              <a:spcBef>
                <a:spcPts val="0"/>
              </a:spcBef>
              <a:spcAft>
                <a:spcPts val="0"/>
              </a:spcAft>
              <a:buSzPts val="1300"/>
              <a:buChar char="-"/>
            </a:pPr>
            <a:r>
              <a:rPr lang="en" sz="1300"/>
              <a:t>TowSmart 1in bearing kit /2 = $15.26</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*sprocket wheels and gears are made for harsher conditions. Extras included in estimate. Interchangeable, so replacements should not be needed*</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i="1" lang="en" sz="1200">
                <a:latin typeface="Catamaran"/>
                <a:ea typeface="Catamaran"/>
                <a:cs typeface="Catamaran"/>
                <a:sym typeface="Catamaran"/>
              </a:rPr>
              <a:t>**Assuming solar panels and pole mount are provided**</a:t>
            </a:r>
            <a:endParaRPr b="1" i="1" sz="1200">
              <a:latin typeface="Catamaran"/>
              <a:ea typeface="Catamaran"/>
              <a:cs typeface="Catamaran"/>
              <a:sym typeface="Catamaran"/>
            </a:endParaRPr>
          </a:p>
        </p:txBody>
      </p:sp>
      <p:sp>
        <p:nvSpPr>
          <p:cNvPr id="312" name="Google Shape;312;p44"/>
          <p:cNvSpPr txBox="1"/>
          <p:nvPr>
            <p:ph idx="6" type="ctrTitle"/>
          </p:nvPr>
        </p:nvSpPr>
        <p:spPr>
          <a:xfrm>
            <a:off x="114950" y="123475"/>
            <a:ext cx="44571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Estimated Bill of Materials:</a:t>
            </a:r>
            <a:endParaRPr/>
          </a:p>
        </p:txBody>
      </p:sp>
      <p:sp>
        <p:nvSpPr>
          <p:cNvPr id="313" name="Google Shape;313;p44"/>
          <p:cNvSpPr txBox="1"/>
          <p:nvPr/>
        </p:nvSpPr>
        <p:spPr>
          <a:xfrm>
            <a:off x="5952875" y="2263950"/>
            <a:ext cx="2470500" cy="615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tamaran Light"/>
                <a:ea typeface="Catamaran Light"/>
                <a:cs typeface="Catamaran Light"/>
                <a:sym typeface="Catamaran Light"/>
              </a:rPr>
              <a:t>Approximate cost:  </a:t>
            </a:r>
            <a:endParaRPr>
              <a:latin typeface="Catamaran Light"/>
              <a:ea typeface="Catamaran Light"/>
              <a:cs typeface="Catamaran Light"/>
              <a:sym typeface="Catamaran Light"/>
            </a:endParaRPr>
          </a:p>
          <a:p>
            <a:pPr indent="0" lvl="0" marL="0" rtl="0" algn="r">
              <a:spcBef>
                <a:spcPts val="0"/>
              </a:spcBef>
              <a:spcAft>
                <a:spcPts val="0"/>
              </a:spcAft>
              <a:buNone/>
            </a:pPr>
            <a:r>
              <a:rPr b="1" lang="en">
                <a:latin typeface="Catamaran"/>
                <a:ea typeface="Catamaran"/>
                <a:cs typeface="Catamaran"/>
                <a:sym typeface="Catamaran"/>
              </a:rPr>
              <a:t>$1868.68/ 6 panels</a:t>
            </a:r>
            <a:endParaRPr b="1">
              <a:latin typeface="Catamaran"/>
              <a:ea typeface="Catamaran"/>
              <a:cs typeface="Catamaran"/>
              <a:sym typeface="Catamaran"/>
            </a:endParaRPr>
          </a:p>
        </p:txBody>
      </p:sp>
    </p:spTree>
  </p:cSld>
  <p:clrMapOvr>
    <a:masterClrMapping/>
  </p:clrMapOvr>
</p:sld>
</file>

<file path=ppt/theme/theme1.xml><?xml version="1.0" encoding="utf-8"?>
<a:theme xmlns:a="http://schemas.openxmlformats.org/drawingml/2006/main" xmlns:r="http://schemas.openxmlformats.org/officeDocument/2006/relationships"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